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4"/>
  </p:notesMasterIdLst>
  <p:sldIdLst>
    <p:sldId id="259" r:id="rId2"/>
    <p:sldId id="419" r:id="rId3"/>
    <p:sldId id="406" r:id="rId4"/>
    <p:sldId id="400" r:id="rId5"/>
    <p:sldId id="401" r:id="rId6"/>
    <p:sldId id="402" r:id="rId7"/>
    <p:sldId id="409" r:id="rId8"/>
    <p:sldId id="407" r:id="rId9"/>
    <p:sldId id="403" r:id="rId10"/>
    <p:sldId id="408" r:id="rId11"/>
    <p:sldId id="311" r:id="rId12"/>
    <p:sldId id="411" r:id="rId13"/>
    <p:sldId id="312" r:id="rId14"/>
    <p:sldId id="386" r:id="rId15"/>
    <p:sldId id="410" r:id="rId16"/>
    <p:sldId id="405" r:id="rId17"/>
    <p:sldId id="313" r:id="rId18"/>
    <p:sldId id="314" r:id="rId19"/>
    <p:sldId id="413" r:id="rId20"/>
    <p:sldId id="316" r:id="rId21"/>
    <p:sldId id="423" r:id="rId22"/>
    <p:sldId id="415" r:id="rId23"/>
    <p:sldId id="416" r:id="rId24"/>
    <p:sldId id="417" r:id="rId25"/>
    <p:sldId id="319" r:id="rId26"/>
    <p:sldId id="320" r:id="rId27"/>
    <p:sldId id="321" r:id="rId28"/>
    <p:sldId id="424" r:id="rId29"/>
    <p:sldId id="388" r:id="rId30"/>
    <p:sldId id="389" r:id="rId31"/>
    <p:sldId id="418" r:id="rId32"/>
    <p:sldId id="329" r:id="rId33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5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3A"/>
    <a:srgbClr val="55B4C4"/>
    <a:srgbClr val="72BDCC"/>
    <a:srgbClr val="FFFFFF"/>
    <a:srgbClr val="35261F"/>
    <a:srgbClr val="2FB0DC"/>
    <a:srgbClr val="66B134"/>
    <a:srgbClr val="00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786" autoAdjust="0"/>
    <p:restoredTop sz="90929" autoAdjust="0"/>
  </p:normalViewPr>
  <p:slideViewPr>
    <p:cSldViewPr>
      <p:cViewPr varScale="1">
        <p:scale>
          <a:sx n="61" d="100"/>
          <a:sy n="61" d="100"/>
        </p:scale>
        <p:origin x="780" y="48"/>
      </p:cViewPr>
      <p:guideLst>
        <p:guide orient="horz" pos="2160"/>
        <p:guide pos="28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5CDF98CF-A131-5F04-1676-078A36539523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E459D266-2A7C-9BB2-573F-357F5223EC77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6F8D12E-800A-8A18-C275-1574F854BB49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CE172337-EFB0-25F2-9460-49352DC8BAC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D9878C1C-E537-E5E2-8049-027D793CF97A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0" hangingPunct="0">
              <a:defRPr sz="1200">
                <a:latin typeface="Times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18E9D7FC-E39F-6063-4366-0987284B503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A3DAB6A6-7E2C-4BEE-AD3D-4E59F4549693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7">
            <a:extLst>
              <a:ext uri="{FF2B5EF4-FFF2-40B4-BE49-F238E27FC236}">
                <a16:creationId xmlns:a16="http://schemas.microsoft.com/office/drawing/2014/main" id="{1AC325AB-78B8-B367-313D-955B01D9A88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EECCEB4-132F-44EC-8FDB-7067B7703FEE}" type="slidenum">
              <a:rPr lang="en-US" altLang="en-US"/>
              <a:pPr/>
              <a:t>1</a:t>
            </a:fld>
            <a:endParaRPr lang="en-US" altLang="en-US"/>
          </a:p>
        </p:txBody>
      </p:sp>
      <p:sp>
        <p:nvSpPr>
          <p:cNvPr id="4098" name="Rectangle 2">
            <a:extLst>
              <a:ext uri="{FF2B5EF4-FFF2-40B4-BE49-F238E27FC236}">
                <a16:creationId xmlns:a16="http://schemas.microsoft.com/office/drawing/2014/main" id="{EF183921-B3F2-C347-517E-5EC748B6F584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099" name="Rectangle 3">
            <a:extLst>
              <a:ext uri="{FF2B5EF4-FFF2-40B4-BE49-F238E27FC236}">
                <a16:creationId xmlns:a16="http://schemas.microsoft.com/office/drawing/2014/main" id="{165DD19F-6EC3-91D9-283F-88472687E08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7">
            <a:extLst>
              <a:ext uri="{FF2B5EF4-FFF2-40B4-BE49-F238E27FC236}">
                <a16:creationId xmlns:a16="http://schemas.microsoft.com/office/drawing/2014/main" id="{7411348F-D5B9-FCD3-B1B9-862F05D8A0F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2947128-59EE-4B18-8FB2-4834ED69EB7A}" type="slidenum">
              <a:rPr lang="en-US" altLang="en-US"/>
              <a:pPr/>
              <a:t>13</a:t>
            </a:fld>
            <a:endParaRPr lang="en-US" altLang="en-US"/>
          </a:p>
        </p:txBody>
      </p:sp>
      <p:sp>
        <p:nvSpPr>
          <p:cNvPr id="25602" name="Rectangle 2">
            <a:extLst>
              <a:ext uri="{FF2B5EF4-FFF2-40B4-BE49-F238E27FC236}">
                <a16:creationId xmlns:a16="http://schemas.microsoft.com/office/drawing/2014/main" id="{4A75B877-0B7D-18DF-FBF8-ED15DD2BEAD9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FDC2786D-B4BE-07CA-D8BF-3376E9323E48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7">
            <a:extLst>
              <a:ext uri="{FF2B5EF4-FFF2-40B4-BE49-F238E27FC236}">
                <a16:creationId xmlns:a16="http://schemas.microsoft.com/office/drawing/2014/main" id="{F0ED9B46-F2F6-642C-A3F1-4F5D0287B4B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BA750FC-4BD1-47D7-81CD-2AF45F743C65}" type="slidenum">
              <a:rPr lang="en-US" altLang="en-US"/>
              <a:pPr/>
              <a:t>14</a:t>
            </a:fld>
            <a:endParaRPr lang="en-US" altLang="en-US"/>
          </a:p>
        </p:txBody>
      </p:sp>
      <p:sp>
        <p:nvSpPr>
          <p:cNvPr id="27650" name="Rectangle 2">
            <a:extLst>
              <a:ext uri="{FF2B5EF4-FFF2-40B4-BE49-F238E27FC236}">
                <a16:creationId xmlns:a16="http://schemas.microsoft.com/office/drawing/2014/main" id="{9A4E9768-BAAB-E4B3-0641-EF1E16427377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7C6F2FED-74BC-1635-8E66-60CE4B9F8B3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7">
            <a:extLst>
              <a:ext uri="{FF2B5EF4-FFF2-40B4-BE49-F238E27FC236}">
                <a16:creationId xmlns:a16="http://schemas.microsoft.com/office/drawing/2014/main" id="{DCEC87DB-8F33-C988-372D-2111681CF0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1105155E-58B4-4CFD-A456-95BA90837CFD}" type="slidenum">
              <a:rPr lang="en-US" altLang="en-US"/>
              <a:pPr/>
              <a:t>17</a:t>
            </a:fld>
            <a:endParaRPr lang="en-US" altLang="en-US"/>
          </a:p>
        </p:txBody>
      </p:sp>
      <p:sp>
        <p:nvSpPr>
          <p:cNvPr id="31746" name="Rectangle 2">
            <a:extLst>
              <a:ext uri="{FF2B5EF4-FFF2-40B4-BE49-F238E27FC236}">
                <a16:creationId xmlns:a16="http://schemas.microsoft.com/office/drawing/2014/main" id="{52B39644-E365-2130-E513-1E31CF23A9BE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1747" name="Rectangle 3">
            <a:extLst>
              <a:ext uri="{FF2B5EF4-FFF2-40B4-BE49-F238E27FC236}">
                <a16:creationId xmlns:a16="http://schemas.microsoft.com/office/drawing/2014/main" id="{F6607F54-7158-0229-2545-81DD20691AF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7">
            <a:extLst>
              <a:ext uri="{FF2B5EF4-FFF2-40B4-BE49-F238E27FC236}">
                <a16:creationId xmlns:a16="http://schemas.microsoft.com/office/drawing/2014/main" id="{55E2CDC3-CB15-51AB-EADD-8BA26B51F12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AAFEE900-082B-4241-B893-DA3825528209}" type="slidenum">
              <a:rPr lang="en-US" altLang="en-US"/>
              <a:pPr/>
              <a:t>18</a:t>
            </a:fld>
            <a:endParaRPr lang="en-US" altLang="en-US"/>
          </a:p>
        </p:txBody>
      </p:sp>
      <p:sp>
        <p:nvSpPr>
          <p:cNvPr id="33794" name="Rectangle 2">
            <a:extLst>
              <a:ext uri="{FF2B5EF4-FFF2-40B4-BE49-F238E27FC236}">
                <a16:creationId xmlns:a16="http://schemas.microsoft.com/office/drawing/2014/main" id="{77904AB6-2C00-28E2-460F-6F9D6515F03B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49C2A2CE-B762-2A92-3455-0800BC86D8C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7">
            <a:extLst>
              <a:ext uri="{FF2B5EF4-FFF2-40B4-BE49-F238E27FC236}">
                <a16:creationId xmlns:a16="http://schemas.microsoft.com/office/drawing/2014/main" id="{5AFB62AB-651F-FC1E-7AAA-432EA32788D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28B53C3-31A8-42A4-A9BA-0DA4DA031446}" type="slidenum">
              <a:rPr lang="en-US" altLang="en-US"/>
              <a:pPr/>
              <a:t>19</a:t>
            </a:fld>
            <a:endParaRPr lang="en-US" altLang="en-US"/>
          </a:p>
        </p:txBody>
      </p:sp>
      <p:sp>
        <p:nvSpPr>
          <p:cNvPr id="35842" name="Rectangle 2">
            <a:extLst>
              <a:ext uri="{FF2B5EF4-FFF2-40B4-BE49-F238E27FC236}">
                <a16:creationId xmlns:a16="http://schemas.microsoft.com/office/drawing/2014/main" id="{4BF4B803-F318-7671-1746-44D835FB8B86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5843" name="Rectangle 3">
            <a:extLst>
              <a:ext uri="{FF2B5EF4-FFF2-40B4-BE49-F238E27FC236}">
                <a16:creationId xmlns:a16="http://schemas.microsoft.com/office/drawing/2014/main" id="{CF18B3E5-1C35-EF18-BD36-F0C3AA350A00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>
            <a:extLst>
              <a:ext uri="{FF2B5EF4-FFF2-40B4-BE49-F238E27FC236}">
                <a16:creationId xmlns:a16="http://schemas.microsoft.com/office/drawing/2014/main" id="{13732BEA-F9BF-8649-8A35-89EA117F21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C44E7DCF-2E96-4602-8A8B-EB1D517BC756}" type="slidenum">
              <a:rPr lang="en-US" altLang="en-US"/>
              <a:pPr/>
              <a:t>20</a:t>
            </a:fld>
            <a:endParaRPr lang="en-US" altLang="en-US"/>
          </a:p>
        </p:txBody>
      </p:sp>
      <p:sp>
        <p:nvSpPr>
          <p:cNvPr id="37890" name="Rectangle 2">
            <a:extLst>
              <a:ext uri="{FF2B5EF4-FFF2-40B4-BE49-F238E27FC236}">
                <a16:creationId xmlns:a16="http://schemas.microsoft.com/office/drawing/2014/main" id="{CA7627F6-CBAA-9C92-060A-D721A6D135FC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BFB96FB-3507-1C2B-F06C-B6DC4F7718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7">
            <a:extLst>
              <a:ext uri="{FF2B5EF4-FFF2-40B4-BE49-F238E27FC236}">
                <a16:creationId xmlns:a16="http://schemas.microsoft.com/office/drawing/2014/main" id="{5166BC14-6271-5E6A-1934-09BF84C4E5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FBFDDB3-E842-4F5E-AFD5-13B78ADA6180}" type="slidenum">
              <a:rPr lang="en-US" altLang="en-US"/>
              <a:pPr/>
              <a:t>25</a:t>
            </a:fld>
            <a:endParaRPr lang="en-US" altLang="en-US"/>
          </a:p>
        </p:txBody>
      </p:sp>
      <p:sp>
        <p:nvSpPr>
          <p:cNvPr id="44034" name="Rectangle 2">
            <a:extLst>
              <a:ext uri="{FF2B5EF4-FFF2-40B4-BE49-F238E27FC236}">
                <a16:creationId xmlns:a16="http://schemas.microsoft.com/office/drawing/2014/main" id="{DECD4703-54EC-045D-6079-48566D11FCE0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4035" name="Rectangle 3">
            <a:extLst>
              <a:ext uri="{FF2B5EF4-FFF2-40B4-BE49-F238E27FC236}">
                <a16:creationId xmlns:a16="http://schemas.microsoft.com/office/drawing/2014/main" id="{4166A4A3-6501-93F6-3BD7-6077ACC50F59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7">
            <a:extLst>
              <a:ext uri="{FF2B5EF4-FFF2-40B4-BE49-F238E27FC236}">
                <a16:creationId xmlns:a16="http://schemas.microsoft.com/office/drawing/2014/main" id="{F9D5D131-A054-935A-1A6B-DE6CA2ECB1B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4F35269-4F97-4C27-8ABD-298C57272FC6}" type="slidenum">
              <a:rPr lang="en-US" altLang="en-US"/>
              <a:pPr/>
              <a:t>26</a:t>
            </a:fld>
            <a:endParaRPr lang="en-US" altLang="en-US"/>
          </a:p>
        </p:txBody>
      </p:sp>
      <p:sp>
        <p:nvSpPr>
          <p:cNvPr id="46082" name="Rectangle 2">
            <a:extLst>
              <a:ext uri="{FF2B5EF4-FFF2-40B4-BE49-F238E27FC236}">
                <a16:creationId xmlns:a16="http://schemas.microsoft.com/office/drawing/2014/main" id="{7ADAC3BF-64B5-1735-8D0C-38DFBF40F982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96D55310-3168-0B83-69F8-FA6027A0B87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7">
            <a:extLst>
              <a:ext uri="{FF2B5EF4-FFF2-40B4-BE49-F238E27FC236}">
                <a16:creationId xmlns:a16="http://schemas.microsoft.com/office/drawing/2014/main" id="{E6A72C39-F317-AFA6-F8A1-0D2E8642108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D313D33-BB45-411E-84DC-29746755A7EC}" type="slidenum">
              <a:rPr lang="en-US" altLang="en-US"/>
              <a:pPr/>
              <a:t>27</a:t>
            </a:fld>
            <a:endParaRPr lang="en-US" altLang="en-US"/>
          </a:p>
        </p:txBody>
      </p:sp>
      <p:sp>
        <p:nvSpPr>
          <p:cNvPr id="48130" name="Rectangle 2">
            <a:extLst>
              <a:ext uri="{FF2B5EF4-FFF2-40B4-BE49-F238E27FC236}">
                <a16:creationId xmlns:a16="http://schemas.microsoft.com/office/drawing/2014/main" id="{986A3DA0-4DAF-B1EF-17EC-0F80F8B9BD35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48131" name="Rectangle 3">
            <a:extLst>
              <a:ext uri="{FF2B5EF4-FFF2-40B4-BE49-F238E27FC236}">
                <a16:creationId xmlns:a16="http://schemas.microsoft.com/office/drawing/2014/main" id="{6A1AF224-C408-9FF0-4676-AD1821E77EB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>
            <a:extLst>
              <a:ext uri="{FF2B5EF4-FFF2-40B4-BE49-F238E27FC236}">
                <a16:creationId xmlns:a16="http://schemas.microsoft.com/office/drawing/2014/main" id="{0A6255B8-E5CC-0B4A-38FF-21EC2EDDDEF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64FF456A-E0F1-4883-84DD-D6E9C7BE867D}" type="slidenum">
              <a:rPr lang="en-US" altLang="en-US"/>
              <a:pPr/>
              <a:t>28</a:t>
            </a:fld>
            <a:endParaRPr lang="en-US" altLang="en-US"/>
          </a:p>
        </p:txBody>
      </p:sp>
      <p:sp>
        <p:nvSpPr>
          <p:cNvPr id="50178" name="Rectangle 2">
            <a:extLst>
              <a:ext uri="{FF2B5EF4-FFF2-40B4-BE49-F238E27FC236}">
                <a16:creationId xmlns:a16="http://schemas.microsoft.com/office/drawing/2014/main" id="{00C1054C-4FA9-855A-3003-DEB54984B8C7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0179" name="Rectangle 3">
            <a:extLst>
              <a:ext uri="{FF2B5EF4-FFF2-40B4-BE49-F238E27FC236}">
                <a16:creationId xmlns:a16="http://schemas.microsoft.com/office/drawing/2014/main" id="{F779BA5B-E5C9-45D4-C8E1-440C1F501BF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028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7">
            <a:extLst>
              <a:ext uri="{FF2B5EF4-FFF2-40B4-BE49-F238E27FC236}">
                <a16:creationId xmlns:a16="http://schemas.microsoft.com/office/drawing/2014/main" id="{4996B1C2-7170-C174-1620-8285DF2DF4A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34AC8C72-CA76-4A57-8B4D-7CBF0F0DC6FC}" type="slidenum">
              <a:rPr lang="en-US" altLang="en-US"/>
              <a:pPr/>
              <a:t>3</a:t>
            </a:fld>
            <a:endParaRPr lang="en-US" altLang="en-US"/>
          </a:p>
        </p:txBody>
      </p:sp>
      <p:sp>
        <p:nvSpPr>
          <p:cNvPr id="7170" name="Rectangle 2">
            <a:extLst>
              <a:ext uri="{FF2B5EF4-FFF2-40B4-BE49-F238E27FC236}">
                <a16:creationId xmlns:a16="http://schemas.microsoft.com/office/drawing/2014/main" id="{E7E586B8-878C-E3A7-FD09-DA1C269E0783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173EABA4-698B-560C-A43E-808D0ED0473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>
            <a:extLst>
              <a:ext uri="{FF2B5EF4-FFF2-40B4-BE49-F238E27FC236}">
                <a16:creationId xmlns:a16="http://schemas.microsoft.com/office/drawing/2014/main" id="{9B32069A-0E14-FA4F-84F4-55AFF1545B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2875AC2C-D1C7-4B8D-9FA3-053C3CAE6359}" type="slidenum">
              <a:rPr lang="en-US" altLang="en-US"/>
              <a:pPr/>
              <a:t>29</a:t>
            </a:fld>
            <a:endParaRPr lang="en-US" altLang="en-US"/>
          </a:p>
        </p:txBody>
      </p:sp>
      <p:sp>
        <p:nvSpPr>
          <p:cNvPr id="52226" name="Rectangle 2">
            <a:extLst>
              <a:ext uri="{FF2B5EF4-FFF2-40B4-BE49-F238E27FC236}">
                <a16:creationId xmlns:a16="http://schemas.microsoft.com/office/drawing/2014/main" id="{CA6202C4-89F6-E1BA-1B81-D1B86AC692EA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2227" name="Rectangle 3">
            <a:extLst>
              <a:ext uri="{FF2B5EF4-FFF2-40B4-BE49-F238E27FC236}">
                <a16:creationId xmlns:a16="http://schemas.microsoft.com/office/drawing/2014/main" id="{A85A8E50-37C7-4112-EF48-F879FE5DC01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>
            <a:extLst>
              <a:ext uri="{FF2B5EF4-FFF2-40B4-BE49-F238E27FC236}">
                <a16:creationId xmlns:a16="http://schemas.microsoft.com/office/drawing/2014/main" id="{5CC36DCB-68C0-CC36-2804-7D29AB9146A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89BD596-D19E-415B-B5F1-C6D1A8D090CF}" type="slidenum">
              <a:rPr lang="en-US" altLang="en-US"/>
              <a:pPr/>
              <a:t>30</a:t>
            </a:fld>
            <a:endParaRPr lang="en-US" altLang="en-US"/>
          </a:p>
        </p:txBody>
      </p:sp>
      <p:sp>
        <p:nvSpPr>
          <p:cNvPr id="54274" name="Rectangle 2">
            <a:extLst>
              <a:ext uri="{FF2B5EF4-FFF2-40B4-BE49-F238E27FC236}">
                <a16:creationId xmlns:a16="http://schemas.microsoft.com/office/drawing/2014/main" id="{3CEC87D0-8A56-5058-1157-6166A99DF2CE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4275" name="Rectangle 3">
            <a:extLst>
              <a:ext uri="{FF2B5EF4-FFF2-40B4-BE49-F238E27FC236}">
                <a16:creationId xmlns:a16="http://schemas.microsoft.com/office/drawing/2014/main" id="{9132E9D7-88E6-4025-0789-9BC608E9CDCC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>
            <a:extLst>
              <a:ext uri="{FF2B5EF4-FFF2-40B4-BE49-F238E27FC236}">
                <a16:creationId xmlns:a16="http://schemas.microsoft.com/office/drawing/2014/main" id="{35AA04AF-6A48-4785-594A-F0D648FD539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77B0921-1A89-4BD7-BD33-DA56BB577198}" type="slidenum">
              <a:rPr lang="en-US" altLang="en-US"/>
              <a:pPr/>
              <a:t>32</a:t>
            </a:fld>
            <a:endParaRPr lang="en-US" altLang="en-US"/>
          </a:p>
        </p:txBody>
      </p:sp>
      <p:sp>
        <p:nvSpPr>
          <p:cNvPr id="57346" name="Rectangle 2">
            <a:extLst>
              <a:ext uri="{FF2B5EF4-FFF2-40B4-BE49-F238E27FC236}">
                <a16:creationId xmlns:a16="http://schemas.microsoft.com/office/drawing/2014/main" id="{C8D29243-C118-1FE3-5BAE-0002677E4B3D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57347" name="Rectangle 3">
            <a:extLst>
              <a:ext uri="{FF2B5EF4-FFF2-40B4-BE49-F238E27FC236}">
                <a16:creationId xmlns:a16="http://schemas.microsoft.com/office/drawing/2014/main" id="{A7D7E962-6097-BA67-C2A0-EC050AD8969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7" name="Rectangle 7">
            <a:extLst>
              <a:ext uri="{FF2B5EF4-FFF2-40B4-BE49-F238E27FC236}">
                <a16:creationId xmlns:a16="http://schemas.microsoft.com/office/drawing/2014/main" id="{7A0A6F1E-7C3E-B702-BEF6-068AFBA763C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D7439CF2-3A69-43B8-A96A-7A1CF8037708}" type="slidenum">
              <a:rPr lang="en-US" altLang="en-US"/>
              <a:pPr/>
              <a:t>4</a:t>
            </a:fld>
            <a:endParaRPr lang="en-US" altLang="en-US"/>
          </a:p>
        </p:txBody>
      </p:sp>
      <p:sp>
        <p:nvSpPr>
          <p:cNvPr id="9218" name="Rectangle 2">
            <a:extLst>
              <a:ext uri="{FF2B5EF4-FFF2-40B4-BE49-F238E27FC236}">
                <a16:creationId xmlns:a16="http://schemas.microsoft.com/office/drawing/2014/main" id="{FB01BBC4-421B-7641-7B36-492AF710CECA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F4F6BE18-4EF9-24E2-68C4-3442F260F6F5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5" name="Rectangle 7">
            <a:extLst>
              <a:ext uri="{FF2B5EF4-FFF2-40B4-BE49-F238E27FC236}">
                <a16:creationId xmlns:a16="http://schemas.microsoft.com/office/drawing/2014/main" id="{E910B0D3-D6F1-823B-B389-F840B6A063C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821C571-06FA-4735-8CA1-520D26C79ED0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11266" name="Rectangle 2">
            <a:extLst>
              <a:ext uri="{FF2B5EF4-FFF2-40B4-BE49-F238E27FC236}">
                <a16:creationId xmlns:a16="http://schemas.microsoft.com/office/drawing/2014/main" id="{B4AD3556-F4EE-031B-82BA-DCE5E95C31E1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1267" name="Rectangle 3">
            <a:extLst>
              <a:ext uri="{FF2B5EF4-FFF2-40B4-BE49-F238E27FC236}">
                <a16:creationId xmlns:a16="http://schemas.microsoft.com/office/drawing/2014/main" id="{FB788DAD-C4B0-DFF6-FE7B-B4A40217EC4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7">
            <a:extLst>
              <a:ext uri="{FF2B5EF4-FFF2-40B4-BE49-F238E27FC236}">
                <a16:creationId xmlns:a16="http://schemas.microsoft.com/office/drawing/2014/main" id="{34D08DE6-BAD8-AF2C-E4BF-CC813B5793E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5A004CB2-87D7-4329-91B5-91FB6710F445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13314" name="Rectangle 2">
            <a:extLst>
              <a:ext uri="{FF2B5EF4-FFF2-40B4-BE49-F238E27FC236}">
                <a16:creationId xmlns:a16="http://schemas.microsoft.com/office/drawing/2014/main" id="{ADB1A5B7-52BC-299D-51CE-997A3F3EF40D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3315" name="Rectangle 3">
            <a:extLst>
              <a:ext uri="{FF2B5EF4-FFF2-40B4-BE49-F238E27FC236}">
                <a16:creationId xmlns:a16="http://schemas.microsoft.com/office/drawing/2014/main" id="{6B4337A3-4BEF-F6B4-C76A-68CCD8DFDEBE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7">
            <a:extLst>
              <a:ext uri="{FF2B5EF4-FFF2-40B4-BE49-F238E27FC236}">
                <a16:creationId xmlns:a16="http://schemas.microsoft.com/office/drawing/2014/main" id="{880FF9E6-EDD1-0EBF-CF22-7F1B79A3C94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07ABF10E-326A-4205-82E4-670038AF1AA4}" type="slidenum">
              <a:rPr lang="en-US" altLang="en-US"/>
              <a:pPr/>
              <a:t>7</a:t>
            </a:fld>
            <a:endParaRPr lang="en-US" altLang="en-US"/>
          </a:p>
        </p:txBody>
      </p:sp>
      <p:sp>
        <p:nvSpPr>
          <p:cNvPr id="15362" name="Rectangle 2">
            <a:extLst>
              <a:ext uri="{FF2B5EF4-FFF2-40B4-BE49-F238E27FC236}">
                <a16:creationId xmlns:a16="http://schemas.microsoft.com/office/drawing/2014/main" id="{841259F3-FBCB-A4FD-B444-3F278893ACA5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DD8B8FAD-7E81-89FF-B471-7EC4200A586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7">
            <a:extLst>
              <a:ext uri="{FF2B5EF4-FFF2-40B4-BE49-F238E27FC236}">
                <a16:creationId xmlns:a16="http://schemas.microsoft.com/office/drawing/2014/main" id="{0EC8889D-060B-6790-AF62-71AB931D171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EE28D9AD-B750-45FF-8F96-F317A4ACFA8D}" type="slidenum">
              <a:rPr lang="en-US" altLang="en-US"/>
              <a:pPr/>
              <a:t>8</a:t>
            </a:fld>
            <a:endParaRPr lang="en-US" altLang="en-US"/>
          </a:p>
        </p:txBody>
      </p:sp>
      <p:sp>
        <p:nvSpPr>
          <p:cNvPr id="17410" name="Rectangle 2">
            <a:extLst>
              <a:ext uri="{FF2B5EF4-FFF2-40B4-BE49-F238E27FC236}">
                <a16:creationId xmlns:a16="http://schemas.microsoft.com/office/drawing/2014/main" id="{DD6FBA68-5A88-9281-604D-309F8529543E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7411" name="Rectangle 3">
            <a:extLst>
              <a:ext uri="{FF2B5EF4-FFF2-40B4-BE49-F238E27FC236}">
                <a16:creationId xmlns:a16="http://schemas.microsoft.com/office/drawing/2014/main" id="{34542E2E-13A1-D036-6BF6-7F175F2E9D5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66B600EA-02A8-CECF-C0D8-78779BDAD42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03445777-9D97-011A-7B15-46B26A632B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6F261299-5961-428B-1316-C19C08CFA68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74FA042E-51C1-4179-8738-DB92FA9BC3EB}" type="slidenum">
              <a:rPr lang="en-US" altLang="en-US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>
            <a:extLst>
              <a:ext uri="{FF2B5EF4-FFF2-40B4-BE49-F238E27FC236}">
                <a16:creationId xmlns:a16="http://schemas.microsoft.com/office/drawing/2014/main" id="{5A3C1D4B-0F0D-EEC5-ED3F-EB617A8EF7E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fld id="{9180B8CE-FF6A-4460-9B3B-9CC5BCCE1245}" type="slidenum">
              <a:rPr lang="en-US" altLang="en-US"/>
              <a:pPr/>
              <a:t>11</a:t>
            </a:fld>
            <a:endParaRPr lang="en-US" altLang="en-US"/>
          </a:p>
        </p:txBody>
      </p:sp>
      <p:sp>
        <p:nvSpPr>
          <p:cNvPr id="22530" name="Rectangle 2">
            <a:extLst>
              <a:ext uri="{FF2B5EF4-FFF2-40B4-BE49-F238E27FC236}">
                <a16:creationId xmlns:a16="http://schemas.microsoft.com/office/drawing/2014/main" id="{B6BBCC19-C8FF-8A26-433F-FE4B0F8FBBB0}"/>
              </a:ext>
            </a:extLst>
          </p:cNvPr>
          <p:cNvSpPr>
            <a:spLocks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E9CF133D-3B6E-56E8-EAF9-D0395D2DD61D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noProof="1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DBB00D7-2AF7-5325-3DFF-4AF73C3CDB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AB6167F-83B8-A0BC-3AF5-BB74AE6522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D868970-9A57-7D6E-E87C-09F32DCA94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CEFCDCE-214F-4A3D-8B81-F4FDB5FDFA0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6430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31EFBB5B-AD4A-D943-4DF6-9030DE5D924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6338379-5562-6419-2312-60D3AE64AEC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B541DBF-D7F5-FFB4-896F-9A450145C65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606AECC-0CAB-46B3-821A-E3CD740D1BA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2666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05500" y="76200"/>
            <a:ext cx="1943100" cy="3276600"/>
          </a:xfrm>
        </p:spPr>
        <p:txBody>
          <a:bodyPr vert="eaVert"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5676900" cy="3276600"/>
          </a:xfrm>
        </p:spPr>
        <p:txBody>
          <a:bodyPr vert="eaVert"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4911B5A-847A-EB82-8A04-3D0856F57D8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EF26C72-5E0B-794A-E690-B39096A463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69B748C-53D5-6020-6698-0238BF708CC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9400190-61D8-44B7-AAAF-960C17C525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74218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85ACB99-BE24-B3F6-5394-9033D69B4D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06FC463-5763-338D-74F7-530731C08C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07E4B76-0267-2C95-723F-42E72392E9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4F30F62-35DA-46EF-A01B-ED7461B646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07224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35FF43A-EA2B-01C8-DF6E-315368C635C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4FA4B868-D1F1-1028-80A5-D53E397AC2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ACAE0A9-C3CD-7105-B7F7-64B9458129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F1DAAC7-C94E-43D8-9FF1-E9D1C02F0A6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1412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"/>
            <a:ext cx="3810000" cy="45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76200"/>
            <a:ext cx="3810000" cy="457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474C477-7436-DC10-0BA7-7E69AB5B3A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A544808-C614-79A3-4093-41D7858C175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EFA93-B824-41AF-2CC4-D63F4519021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DBACDE6-AC02-4B45-A98A-1C48086FD28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4956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0620A19E-25DC-3058-52C5-03F94D1C52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77EF6A2C-A696-17DC-988D-D6EAF9001D9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DD02D1A4-7369-E5E8-9C67-FE50F39F39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98CE095-182F-4AF2-81AA-6DF4CA573FD2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8222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1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847A512-33B8-3381-F0A4-C87D07450AC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0523BE66-2159-81EB-FC85-8040D5D206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41B94F5-F3F0-4CA9-383C-C6590C0D76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0B0ED4-0D6E-46EF-BBE5-0572DFD0354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551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ACE376A-C7FB-5733-09AD-B358BC2CA27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AD656816-6F5B-342D-567F-625DA1AC4B5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A5CD481-3DE6-C4AB-028B-46B9BC741A3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D6055D-FFB6-4DB1-AB95-97A87172A14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883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1"/>
              <a:t>Click to edit Master text styles</a:t>
            </a:r>
          </a:p>
          <a:p>
            <a:pPr lvl="1"/>
            <a:r>
              <a:rPr lang="en-US" noProof="1"/>
              <a:t>Second level</a:t>
            </a:r>
          </a:p>
          <a:p>
            <a:pPr lvl="2"/>
            <a:r>
              <a:rPr lang="en-US" noProof="1"/>
              <a:t>Third level</a:t>
            </a:r>
          </a:p>
          <a:p>
            <a:pPr lvl="3"/>
            <a:r>
              <a:rPr lang="en-US" noProof="1"/>
              <a:t>Fourth level</a:t>
            </a:r>
          </a:p>
          <a:p>
            <a:pPr lvl="4"/>
            <a:r>
              <a:rPr lang="en-US" noProof="1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5D4457E-B02C-EFEF-1ECE-360C3AD7D2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E584FB2-1BC9-F825-D073-A3E0810CA4A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1D976E0-C447-BFC7-38B2-801A5343119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466B179-F7DC-4684-B28C-110D05484AD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210948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noProof="1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1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6F6A4DE-E1C4-2E24-70D2-61B5958D9D3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AADEF38-A3AC-73B8-DB6C-0C3FFB21296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F40DF9-A3E4-F4DC-AB95-464EC1A73FD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F6D6F4-873D-4497-BE52-3CDB963F224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42933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EF5142D1-E6E1-2316-7706-711BE7E0DBE3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6200" y="76200"/>
            <a:ext cx="7772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6B8D302D-1E33-00C3-265E-23D4A726508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0" hangingPunct="0">
              <a:defRPr sz="1400">
                <a:latin typeface="Times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BEBAEBE-7446-F3E3-9620-FCB64E022A61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eaLnBrk="0" hangingPunct="0">
              <a:defRPr sz="1400">
                <a:latin typeface="Times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A2993CFB-A42F-FB95-C640-303128F0DD90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/>
            </a:lvl1pPr>
          </a:lstStyle>
          <a:p>
            <a:fld id="{6CA5ADC0-3A8E-4BB6-9C55-182CF660D417}" type="slidenum">
              <a:rPr lang="en-US" altLang="en-US"/>
              <a:pPr/>
              <a:t>‹#›</a:t>
            </a:fld>
            <a:endParaRPr lang="en-US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A664617D-2867-0F8E-D75B-92AA54153DAC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286000" y="2895600"/>
            <a:ext cx="4876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file:///C:\Users\Xiao-Wei%20CHEN\Videos\RealTimes\RealDownloader\Apoptosis.mp4" TargetMode="External"/><Relationship Id="rId1" Type="http://schemas.microsoft.com/office/2007/relationships/media" Target="file:///C:\Users\Xiao-Wei%20CHEN\Videos\RealTimes\RealDownloader\Apoptosis.mp4" TargetMode="External"/><Relationship Id="rId6" Type="http://schemas.openxmlformats.org/officeDocument/2006/relationships/image" Target="../media/image34.png"/><Relationship Id="rId5" Type="http://schemas.openxmlformats.org/officeDocument/2006/relationships/hyperlink" Target="https://www.youtube.com/watch?v=rs1Je-8Y3Po" TargetMode="External"/><Relationship Id="rId4" Type="http://schemas.openxmlformats.org/officeDocument/2006/relationships/notesSlide" Target="../notesSlides/notesSlide1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6">
            <a:extLst>
              <a:ext uri="{FF2B5EF4-FFF2-40B4-BE49-F238E27FC236}">
                <a16:creationId xmlns:a16="http://schemas.microsoft.com/office/drawing/2014/main" id="{244AAF8B-4512-19F1-6CFB-18E4B59E69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828800"/>
            <a:ext cx="830580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0" hangingPunct="0"/>
            <a:r>
              <a:rPr lang="en-US" altLang="en-US" sz="3200" b="1">
                <a:latin typeface="Arial" panose="020B0604020202020204" pitchFamily="34" charset="0"/>
              </a:rPr>
              <a:t>CHAPTER 19</a:t>
            </a:r>
          </a:p>
          <a:p>
            <a:pPr algn="ctr" eaLnBrk="0" hangingPunct="0"/>
            <a:r>
              <a:rPr lang="en-US" altLang="en-US" sz="3600">
                <a:latin typeface="Arial" panose="020B0604020202020204" pitchFamily="34" charset="0"/>
              </a:rPr>
              <a:t>Oxidative Phosphorylation II</a:t>
            </a:r>
          </a:p>
          <a:p>
            <a:pPr algn="ctr" eaLnBrk="0" hangingPunct="0"/>
            <a:endParaRPr lang="en-US" altLang="en-US" sz="3600">
              <a:latin typeface="Arial" panose="020B0604020202020204" pitchFamily="34" charset="0"/>
            </a:endParaRPr>
          </a:p>
          <a:p>
            <a:pPr algn="ctr" eaLnBrk="0" hangingPunct="0"/>
            <a:endParaRPr lang="en-US" altLang="en-US" sz="3600">
              <a:latin typeface="Arial" panose="020B0604020202020204" pitchFamily="34" charset="0"/>
            </a:endParaRPr>
          </a:p>
          <a:p>
            <a:pPr algn="ctr" eaLnBrk="0" hangingPunct="0"/>
            <a:r>
              <a:rPr lang="en-US" altLang="en-US">
                <a:latin typeface="Arial" panose="020B0604020202020204" pitchFamily="34" charset="0"/>
              </a:rPr>
              <a:t>Xiao-Wei Chen, Ph.D.</a:t>
            </a:r>
          </a:p>
          <a:p>
            <a:pPr algn="ctr" eaLnBrk="0" hangingPunct="0"/>
            <a:r>
              <a:rPr lang="en-US" altLang="en-US">
                <a:latin typeface="Arial" panose="020B0604020202020204" pitchFamily="34" charset="0"/>
              </a:rPr>
              <a:t>xiaowei_chen</a:t>
            </a:r>
            <a:r>
              <a:rPr lang="en-US" altLang="zh-CN">
                <a:latin typeface="Arial" panose="020B0604020202020204" pitchFamily="34" charset="0"/>
                <a:ea typeface="宋体" panose="02010600030101010101" pitchFamily="2" charset="-122"/>
              </a:rPr>
              <a:t>@pku.edu.cn</a:t>
            </a:r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Picture 3" descr="Figure 16.3. Stages of Glycolysis.">
            <a:extLst>
              <a:ext uri="{FF2B5EF4-FFF2-40B4-BE49-F238E27FC236}">
                <a16:creationId xmlns:a16="http://schemas.microsoft.com/office/drawing/2014/main" id="{4A1D0CB0-D00A-5B9F-3CBC-ED3A704F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0973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2" name="TextBox 1">
            <a:extLst>
              <a:ext uri="{FF2B5EF4-FFF2-40B4-BE49-F238E27FC236}">
                <a16:creationId xmlns:a16="http://schemas.microsoft.com/office/drawing/2014/main" id="{FC297A3F-ABA2-7B06-B03B-507127854E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293688"/>
            <a:ext cx="4800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Glycolysis in the cytosol</a:t>
            </a:r>
          </a:p>
          <a:p>
            <a:pPr algn="ctr" eaLnBrk="0" hangingPunct="0"/>
            <a:r>
              <a:rPr lang="en-US" altLang="en-US" sz="3200" b="1"/>
              <a:t>produces 2 pyruvates, 2 NADH, and 2 ATP</a:t>
            </a:r>
          </a:p>
        </p:txBody>
      </p:sp>
      <p:sp>
        <p:nvSpPr>
          <p:cNvPr id="20483" name="TextBox 4">
            <a:extLst>
              <a:ext uri="{FF2B5EF4-FFF2-40B4-BE49-F238E27FC236}">
                <a16:creationId xmlns:a16="http://schemas.microsoft.com/office/drawing/2014/main" id="{AC282612-AC1C-8F81-8C92-3864B57A5B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3013075"/>
            <a:ext cx="44958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/>
              <a:t>NADH cannot pass IMM (Inner Mitochondrion Membrane).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2" descr="figure_19_31">
            <a:extLst>
              <a:ext uri="{FF2B5EF4-FFF2-40B4-BE49-F238E27FC236}">
                <a16:creationId xmlns:a16="http://schemas.microsoft.com/office/drawing/2014/main" id="{C2CF429D-D3FF-745D-5618-61B886515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1447800"/>
            <a:ext cx="7464425" cy="5319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6" name="TextBox 5">
            <a:extLst>
              <a:ext uri="{FF2B5EF4-FFF2-40B4-BE49-F238E27FC236}">
                <a16:creationId xmlns:a16="http://schemas.microsoft.com/office/drawing/2014/main" id="{BB029C64-8676-8909-A319-14DE16ADE7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The Malate-Aspartate shuttle mechanism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7F286B4-6BB6-598B-4E12-140986F71222}"/>
              </a:ext>
            </a:extLst>
          </p:cNvPr>
          <p:cNvSpPr txBox="1"/>
          <p:nvPr/>
        </p:nvSpPr>
        <p:spPr>
          <a:xfrm>
            <a:off x="251324" y="986135"/>
            <a:ext cx="117692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CN" b="1" dirty="0">
                <a:highlight>
                  <a:srgbClr val="FFFF00"/>
                </a:highlight>
                <a:latin typeface="Times" charset="0"/>
              </a:rPr>
              <a:t>Cytosol</a:t>
            </a:r>
            <a:endParaRPr lang="zh-CN" altLang="en-US" b="1" dirty="0">
              <a:highlight>
                <a:srgbClr val="FFFF00"/>
              </a:highlight>
              <a:latin typeface="Time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EDD66E-7195-EEEF-1253-17492634B131}"/>
              </a:ext>
            </a:extLst>
          </p:cNvPr>
          <p:cNvSpPr txBox="1"/>
          <p:nvPr/>
        </p:nvSpPr>
        <p:spPr>
          <a:xfrm>
            <a:off x="7116955" y="1017225"/>
            <a:ext cx="199605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0" hangingPunct="0">
              <a:defRPr/>
            </a:pPr>
            <a:r>
              <a:rPr lang="en-US" altLang="zh-CN" b="1" dirty="0">
                <a:highlight>
                  <a:srgbClr val="FFFF00"/>
                </a:highlight>
                <a:latin typeface="Times" charset="0"/>
              </a:rPr>
              <a:t>Mitochondria</a:t>
            </a:r>
            <a:endParaRPr lang="zh-CN" altLang="en-US" b="1" dirty="0">
              <a:highlight>
                <a:srgbClr val="FFFF00"/>
              </a:highlight>
              <a:latin typeface="Times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>
            <a:extLst>
              <a:ext uri="{FF2B5EF4-FFF2-40B4-BE49-F238E27FC236}">
                <a16:creationId xmlns:a16="http://schemas.microsoft.com/office/drawing/2014/main" id="{1579FC31-3E66-D8A7-86CB-40149C2D9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010400" cy="456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4" name="TextBox 5">
            <a:extLst>
              <a:ext uri="{FF2B5EF4-FFF2-40B4-BE49-F238E27FC236}">
                <a16:creationId xmlns:a16="http://schemas.microsoft.com/office/drawing/2014/main" id="{78DDD478-8C03-00B7-38F3-ED49745BFF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The Malate-Aspartate shuttle mechanism</a:t>
            </a:r>
          </a:p>
        </p:txBody>
      </p:sp>
      <p:sp>
        <p:nvSpPr>
          <p:cNvPr id="23555" name="TextBox 3">
            <a:extLst>
              <a:ext uri="{FF2B5EF4-FFF2-40B4-BE49-F238E27FC236}">
                <a16:creationId xmlns:a16="http://schemas.microsoft.com/office/drawing/2014/main" id="{7F309498-2249-0ABE-A8FB-1F0E904E5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60500" y="6126163"/>
            <a:ext cx="6223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b="1"/>
              <a:t>1 NADH (cytosol) = 1 NADH (mito) = 2.5 ATP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2" descr="figure_19_32">
            <a:extLst>
              <a:ext uri="{FF2B5EF4-FFF2-40B4-BE49-F238E27FC236}">
                <a16:creationId xmlns:a16="http://schemas.microsoft.com/office/drawing/2014/main" id="{8EDF97BD-0428-39F6-5A86-78FFD49FD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055688"/>
            <a:ext cx="5003800" cy="572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extBox 5">
            <a:extLst>
              <a:ext uri="{FF2B5EF4-FFF2-40B4-BE49-F238E27FC236}">
                <a16:creationId xmlns:a16="http://schemas.microsoft.com/office/drawing/2014/main" id="{246E7BA8-F92C-D78F-3106-0B16D79D93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The glycerol 3-phosphate shuttle mechanism</a:t>
            </a:r>
          </a:p>
        </p:txBody>
      </p:sp>
      <p:sp>
        <p:nvSpPr>
          <p:cNvPr id="24579" name="TextBox 1">
            <a:extLst>
              <a:ext uri="{FF2B5EF4-FFF2-40B4-BE49-F238E27FC236}">
                <a16:creationId xmlns:a16="http://schemas.microsoft.com/office/drawing/2014/main" id="{400EE6BB-7617-2A60-1899-4CEB2E501C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32400" y="1524000"/>
            <a:ext cx="3835400" cy="4894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b="1"/>
              <a:t>Primarily in muscle and in brain, to rapidly regenerate NAD+, favoring glycolysis.</a:t>
            </a:r>
          </a:p>
          <a:p>
            <a:pPr eaLnBrk="0" hangingPunct="0"/>
            <a:endParaRPr lang="en-US" altLang="en-US" b="1"/>
          </a:p>
          <a:p>
            <a:pPr eaLnBrk="0" hangingPunct="0"/>
            <a:endParaRPr lang="en-US" altLang="en-US" b="1"/>
          </a:p>
          <a:p>
            <a:pPr eaLnBrk="0" hangingPunct="0"/>
            <a:r>
              <a:rPr lang="en-US" altLang="en-US" b="1"/>
              <a:t>Uses the mitochondrial G3P dehydrogenase.</a:t>
            </a:r>
          </a:p>
          <a:p>
            <a:pPr eaLnBrk="0" hangingPunct="0"/>
            <a:endParaRPr lang="en-US" altLang="en-US" b="1"/>
          </a:p>
          <a:p>
            <a:pPr eaLnBrk="0" hangingPunct="0"/>
            <a:endParaRPr lang="en-US" altLang="en-US" b="1"/>
          </a:p>
          <a:p>
            <a:pPr eaLnBrk="0" hangingPunct="0"/>
            <a:r>
              <a:rPr lang="en-US" altLang="en-US" b="1"/>
              <a:t>Electrons transferred to the complex III, bypassing the complex I, therefore = 1.5 ATP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2" descr="Table 19-5">
            <a:extLst>
              <a:ext uri="{FF2B5EF4-FFF2-40B4-BE49-F238E27FC236}">
                <a16:creationId xmlns:a16="http://schemas.microsoft.com/office/drawing/2014/main" id="{D65381F7-C293-2D32-07E9-2CF769ADC8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213" y="1600200"/>
            <a:ext cx="8535987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TextBox 5">
            <a:extLst>
              <a:ext uri="{FF2B5EF4-FFF2-40B4-BE49-F238E27FC236}">
                <a16:creationId xmlns:a16="http://schemas.microsoft.com/office/drawing/2014/main" id="{656F8F28-545D-3773-ABC4-276C2E1CFA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ATP yield from aerobic metabolism of one glucose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3D135B1-0763-B8EB-F6F6-342C9D08B7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5613" y="3276600"/>
            <a:ext cx="8078787" cy="762000"/>
          </a:xfrm>
          <a:prstGeom prst="roundRect">
            <a:avLst>
              <a:gd name="adj" fmla="val 16667"/>
            </a:avLst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2" descr="figure_16_07">
            <a:extLst>
              <a:ext uri="{FF2B5EF4-FFF2-40B4-BE49-F238E27FC236}">
                <a16:creationId xmlns:a16="http://schemas.microsoft.com/office/drawing/2014/main" id="{D89C151D-0E6D-75FB-9553-DCF2E81CF1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84313"/>
            <a:ext cx="5078413" cy="493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4" name="Rectangle 2">
            <a:extLst>
              <a:ext uri="{FF2B5EF4-FFF2-40B4-BE49-F238E27FC236}">
                <a16:creationId xmlns:a16="http://schemas.microsoft.com/office/drawing/2014/main" id="{C4405497-9D26-4DB3-DF29-851D5B8C1E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429000"/>
            <a:ext cx="1041400" cy="43180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A1E82875-7306-5623-6B14-335513C604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913" y="4365625"/>
            <a:ext cx="1041400" cy="43180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28676" name="Rectangle 4">
            <a:extLst>
              <a:ext uri="{FF2B5EF4-FFF2-40B4-BE49-F238E27FC236}">
                <a16:creationId xmlns:a16="http://schemas.microsoft.com/office/drawing/2014/main" id="{709D08C9-2E1B-2EC0-97F2-0672BD4A2B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5" y="4652963"/>
            <a:ext cx="1041400" cy="43180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28677" name="TextBox 5">
            <a:extLst>
              <a:ext uri="{FF2B5EF4-FFF2-40B4-BE49-F238E27FC236}">
                <a16:creationId xmlns:a16="http://schemas.microsoft.com/office/drawing/2014/main" id="{9939EA27-9465-D732-2CEF-EC5C38CFC3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Deficiencies in TCA cycle enzymes</a:t>
            </a:r>
          </a:p>
        </p:txBody>
      </p:sp>
      <p:sp>
        <p:nvSpPr>
          <p:cNvPr id="28678" name="TextBox 6">
            <a:extLst>
              <a:ext uri="{FF2B5EF4-FFF2-40B4-BE49-F238E27FC236}">
                <a16:creationId xmlns:a16="http://schemas.microsoft.com/office/drawing/2014/main" id="{3981D357-9243-2A3E-FAF0-A1A92A77C9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1509713"/>
            <a:ext cx="388778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Rare case of inborn metabolic disorders have been identified with mutations in:</a:t>
            </a:r>
          </a:p>
          <a:p>
            <a:pPr eaLnBrk="0" hangingPunct="0"/>
            <a:endParaRPr lang="en-US" altLang="zh-CN">
              <a:ea typeface="宋体" panose="02010600030101010101" pitchFamily="2" charset="-122"/>
            </a:endParaRP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Fumarase</a:t>
            </a: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Succinate dehydrogenase</a:t>
            </a: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el-GR" altLang="zh-CN"/>
              <a:t>α</a:t>
            </a:r>
            <a:r>
              <a:rPr lang="en-US" altLang="zh-CN">
                <a:ea typeface="宋体" panose="02010600030101010101" pitchFamily="2" charset="-122"/>
              </a:rPr>
              <a:t>-ketoglutarate dehydrogenase complex</a:t>
            </a:r>
          </a:p>
          <a:p>
            <a:pPr eaLnBrk="0" hangingPunct="0"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eaLnBrk="0" hangingPunct="0"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How could patients/cells survive with these deficiencies?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7" name="Picture 1">
            <a:extLst>
              <a:ext uri="{FF2B5EF4-FFF2-40B4-BE49-F238E27FC236}">
                <a16:creationId xmlns:a16="http://schemas.microsoft.com/office/drawing/2014/main" id="{AB8EC4D2-DF6D-65DF-18D5-FA174FF60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647825"/>
            <a:ext cx="6096000" cy="437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8" name="TextBox 5">
            <a:extLst>
              <a:ext uri="{FF2B5EF4-FFF2-40B4-BE49-F238E27FC236}">
                <a16:creationId xmlns:a16="http://schemas.microsoft.com/office/drawing/2014/main" id="{BD88B3BC-92D1-E764-F7D6-77E92C5BD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Mini-cycles of TCA reactions could bypass some enzymes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igure_19_33">
            <a:extLst>
              <a:ext uri="{FF2B5EF4-FFF2-40B4-BE49-F238E27FC236}">
                <a16:creationId xmlns:a16="http://schemas.microsoft.com/office/drawing/2014/main" id="{EE2EEB3D-0F27-D38B-6AE6-DCEC1BAB9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2775" y="2286000"/>
            <a:ext cx="4700588" cy="240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2" name="Picture 2" descr="figure_11_39b">
            <a:extLst>
              <a:ext uri="{FF2B5EF4-FFF2-40B4-BE49-F238E27FC236}">
                <a16:creationId xmlns:a16="http://schemas.microsoft.com/office/drawing/2014/main" id="{9EEE028A-38F5-0EC6-1EDF-58A8C1695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" y="1671638"/>
            <a:ext cx="4371975" cy="4929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TextBox 5">
            <a:extLst>
              <a:ext uri="{FF2B5EF4-FFF2-40B4-BE49-F238E27FC236}">
                <a16:creationId xmlns:a16="http://schemas.microsoft.com/office/drawing/2014/main" id="{63EBBAD2-DAA7-FB34-8260-68D80223B8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zh-CN" sz="3200" b="1">
                <a:ea typeface="宋体" panose="02010600030101010101" pitchFamily="2" charset="-122"/>
              </a:rPr>
              <a:t>IF</a:t>
            </a:r>
            <a:r>
              <a:rPr lang="en-US" altLang="zh-CN" sz="3200" b="1" baseline="-25000">
                <a:ea typeface="宋体" panose="02010600030101010101" pitchFamily="2" charset="-122"/>
              </a:rPr>
              <a:t>1</a:t>
            </a:r>
            <a:r>
              <a:rPr lang="en-US" altLang="zh-CN" sz="3200" b="1">
                <a:ea typeface="宋体" panose="02010600030101010101" pitchFamily="2" charset="-122"/>
              </a:rPr>
              <a:t> prevents ATP hydrolysis by the ATP synthase when O</a:t>
            </a:r>
            <a:r>
              <a:rPr lang="en-US" altLang="zh-CN" sz="3200" b="1" baseline="-25000">
                <a:ea typeface="宋体" panose="02010600030101010101" pitchFamily="2" charset="-122"/>
              </a:rPr>
              <a:t>2</a:t>
            </a:r>
            <a:r>
              <a:rPr lang="en-US" altLang="zh-CN" sz="3200" b="1">
                <a:ea typeface="宋体" panose="02010600030101010101" pitchFamily="2" charset="-122"/>
              </a:rPr>
              <a:t> is depleted ( in a heart attack or stroke)</a:t>
            </a:r>
            <a:endParaRPr lang="en-US" altLang="en-US" sz="3200" b="1"/>
          </a:p>
        </p:txBody>
      </p:sp>
      <p:sp>
        <p:nvSpPr>
          <p:cNvPr id="31749" name="TextBox 1">
            <a:extLst>
              <a:ext uri="{FF2B5EF4-FFF2-40B4-BE49-F238E27FC236}">
                <a16:creationId xmlns:a16="http://schemas.microsoft.com/office/drawing/2014/main" id="{45D14BD1-A89F-E02A-7C8D-40BFB39A6E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5045075"/>
            <a:ext cx="4876800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/>
              <a:t>IF</a:t>
            </a:r>
            <a:r>
              <a:rPr lang="en-US" altLang="en-US" baseline="-25000"/>
              <a:t>1</a:t>
            </a:r>
            <a:r>
              <a:rPr lang="en-US" altLang="en-US"/>
              <a:t> (Inhibitor of F</a:t>
            </a:r>
            <a:r>
              <a:rPr lang="en-US" altLang="en-US" baseline="-25000"/>
              <a:t>1</a:t>
            </a:r>
            <a:r>
              <a:rPr lang="en-US" altLang="en-US"/>
              <a:t>) functions as a dimer. Its formation is promoted in acidic environment (more glycolysis), preventing a drastic drop of [ATP].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69" name="Picture 2" descr="figure_19_34">
            <a:extLst>
              <a:ext uri="{FF2B5EF4-FFF2-40B4-BE49-F238E27FC236}">
                <a16:creationId xmlns:a16="http://schemas.microsoft.com/office/drawing/2014/main" id="{70CD4C1E-5134-96E1-E01D-AA2CF977C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200"/>
            <a:ext cx="5130800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0" name="TextBox 5">
            <a:extLst>
              <a:ext uri="{FF2B5EF4-FFF2-40B4-BE49-F238E27FC236}">
                <a16:creationId xmlns:a16="http://schemas.microsoft.com/office/drawing/2014/main" id="{C7D1B681-AD9A-6070-3C70-332512DF10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00038"/>
            <a:ext cx="4876800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The transcription factor HIF1 coordinate hypoxia response to regulate oxidative metabolism</a:t>
            </a:r>
          </a:p>
        </p:txBody>
      </p:sp>
      <p:sp>
        <p:nvSpPr>
          <p:cNvPr id="32771" name="TextBox 1">
            <a:extLst>
              <a:ext uri="{FF2B5EF4-FFF2-40B4-BE49-F238E27FC236}">
                <a16:creationId xmlns:a16="http://schemas.microsoft.com/office/drawing/2014/main" id="{AAFCDC02-8F51-C2F3-3962-206182D4CD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4263" y="4029075"/>
            <a:ext cx="42291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Upregulate glucose uptake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Glycolysis and fermentation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Inhibits PDH 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Remodels ETC (Complex IV)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2" descr="figure_19_35_03">
            <a:extLst>
              <a:ext uri="{FF2B5EF4-FFF2-40B4-BE49-F238E27FC236}">
                <a16:creationId xmlns:a16="http://schemas.microsoft.com/office/drawing/2014/main" id="{B0E68BE0-F858-12CF-07A0-DC1E6AAE4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27225"/>
            <a:ext cx="8531225" cy="333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18" name="TextBox 5">
            <a:extLst>
              <a:ext uri="{FF2B5EF4-FFF2-40B4-BE49-F238E27FC236}">
                <a16:creationId xmlns:a16="http://schemas.microsoft.com/office/drawing/2014/main" id="{6DFC7616-224C-B92E-011B-7B158D7C0E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ADP and Pi increase the rate of electron transfer and oxidative phosphorylation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extBox 3">
            <a:extLst>
              <a:ext uri="{FF2B5EF4-FFF2-40B4-BE49-F238E27FC236}">
                <a16:creationId xmlns:a16="http://schemas.microsoft.com/office/drawing/2014/main" id="{A4E0A02E-E4A1-EBCC-830C-4490259D9F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63775" y="838200"/>
            <a:ext cx="4616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sz="3200" b="1"/>
              <a:t>Outline of today’s lecture</a:t>
            </a:r>
          </a:p>
        </p:txBody>
      </p:sp>
      <p:sp>
        <p:nvSpPr>
          <p:cNvPr id="5122" name="TextBox 4">
            <a:extLst>
              <a:ext uri="{FF2B5EF4-FFF2-40B4-BE49-F238E27FC236}">
                <a16:creationId xmlns:a16="http://schemas.microsoft.com/office/drawing/2014/main" id="{2B8864BB-E3AE-43A5-F337-03EEA387E8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17688" y="2286000"/>
            <a:ext cx="55086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Review of oxidative phosphorylation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Regulation of oxidative phosphorylation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/>
              <a:t>Other functions of mitochondrion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/>
          </a:p>
          <a:p>
            <a:pPr>
              <a:buFont typeface="Wingdings" panose="05000000000000000000" pitchFamily="2" charset="2"/>
              <a:buChar char="Ø"/>
            </a:pPr>
            <a:endParaRPr lang="en-US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5" name="Picture 2" descr="figure_19_35_01">
            <a:extLst>
              <a:ext uri="{FF2B5EF4-FFF2-40B4-BE49-F238E27FC236}">
                <a16:creationId xmlns:a16="http://schemas.microsoft.com/office/drawing/2014/main" id="{FB6A7923-C713-4474-2068-14B780389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1200"/>
            <a:ext cx="4524375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6" name="Picture 2" descr="figure_19_35_02">
            <a:extLst>
              <a:ext uri="{FF2B5EF4-FFF2-40B4-BE49-F238E27FC236}">
                <a16:creationId xmlns:a16="http://schemas.microsoft.com/office/drawing/2014/main" id="{8B36EE65-2488-E889-6682-1BF340779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563" y="1277938"/>
            <a:ext cx="4440237" cy="5351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7" name="TextBox 5">
            <a:extLst>
              <a:ext uri="{FF2B5EF4-FFF2-40B4-BE49-F238E27FC236}">
                <a16:creationId xmlns:a16="http://schemas.microsoft.com/office/drawing/2014/main" id="{3EE43FFF-3F9E-D9EE-C7F7-BE4A59CAC2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Interlock of ATP production processes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6AE285D-EF19-0CF2-C48F-A8A28491A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14775" y="3779838"/>
            <a:ext cx="609600" cy="334962"/>
          </a:xfrm>
          <a:prstGeom prst="roundRect">
            <a:avLst>
              <a:gd name="adj" fmla="val 16667"/>
            </a:avLst>
          </a:prstGeom>
          <a:solidFill>
            <a:srgbClr val="FF0000">
              <a:alpha val="30196"/>
            </a:srgb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3" name="Picture 1">
            <a:extLst>
              <a:ext uri="{FF2B5EF4-FFF2-40B4-BE49-F238E27FC236}">
                <a16:creationId xmlns:a16="http://schemas.microsoft.com/office/drawing/2014/main" id="{707704E9-18E8-268A-C017-45200DB2F9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138" y="1828800"/>
            <a:ext cx="7451725" cy="295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14" name="TextBox 5">
            <a:extLst>
              <a:ext uri="{FF2B5EF4-FFF2-40B4-BE49-F238E27FC236}">
                <a16:creationId xmlns:a16="http://schemas.microsoft.com/office/drawing/2014/main" id="{4170C557-D6D2-1366-ED12-BA619BA064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Dynamic changes in mitochondria morphology is coupled with energy metabolism</a:t>
            </a:r>
          </a:p>
        </p:txBody>
      </p:sp>
      <p:sp>
        <p:nvSpPr>
          <p:cNvPr id="38915" name="TextBox 3">
            <a:extLst>
              <a:ext uri="{FF2B5EF4-FFF2-40B4-BE49-F238E27FC236}">
                <a16:creationId xmlns:a16="http://schemas.microsoft.com/office/drawing/2014/main" id="{ECA4A9C3-603D-F997-9A79-D898C3D53F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5105400"/>
            <a:ext cx="20716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 u="sng">
                <a:ea typeface="宋体" panose="02010600030101010101" pitchFamily="2" charset="-122"/>
              </a:rPr>
              <a:t>Filamentous</a:t>
            </a:r>
          </a:p>
          <a:p>
            <a:pPr algn="ctr" eaLnBrk="0" hangingPunct="0"/>
            <a:endParaRPr lang="en-US" altLang="zh-CN">
              <a:ea typeface="宋体" panose="02010600030101010101" pitchFamily="2" charset="-122"/>
            </a:endParaRPr>
          </a:p>
          <a:p>
            <a:pPr algn="ctr" eaLnBrk="0" hangingPunct="0"/>
            <a:r>
              <a:rPr lang="en-US" altLang="zh-CN">
                <a:ea typeface="宋体" panose="02010600030101010101" pitchFamily="2" charset="-122"/>
              </a:rPr>
              <a:t>More oxidative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38916" name="TextBox 4">
            <a:extLst>
              <a:ext uri="{FF2B5EF4-FFF2-40B4-BE49-F238E27FC236}">
                <a16:creationId xmlns:a16="http://schemas.microsoft.com/office/drawing/2014/main" id="{4EF4D082-B0E0-87FE-5062-09FC07D0A4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13400" y="5105400"/>
            <a:ext cx="1970088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zh-CN" b="1" u="sng">
                <a:ea typeface="宋体" panose="02010600030101010101" pitchFamily="2" charset="-122"/>
              </a:rPr>
              <a:t>Granular</a:t>
            </a:r>
          </a:p>
          <a:p>
            <a:pPr algn="ctr" eaLnBrk="0" hangingPunct="0"/>
            <a:endParaRPr lang="en-US" altLang="zh-CN">
              <a:ea typeface="宋体" panose="02010600030101010101" pitchFamily="2" charset="-122"/>
            </a:endParaRPr>
          </a:p>
          <a:p>
            <a:pPr algn="ctr" eaLnBrk="0" hangingPunct="0"/>
            <a:r>
              <a:rPr lang="en-US" altLang="zh-CN">
                <a:ea typeface="宋体" panose="02010600030101010101" pitchFamily="2" charset="-122"/>
              </a:rPr>
              <a:t>Less oxidative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extBox 5">
            <a:extLst>
              <a:ext uri="{FF2B5EF4-FFF2-40B4-BE49-F238E27FC236}">
                <a16:creationId xmlns:a16="http://schemas.microsoft.com/office/drawing/2014/main" id="{37B7A209-D80C-AA88-6B11-70D6F2ED8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68580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Other functions of the mitochondrion related to oxidative phosphorylation</a:t>
            </a:r>
          </a:p>
        </p:txBody>
      </p:sp>
      <p:sp>
        <p:nvSpPr>
          <p:cNvPr id="39938" name="TextBox 2">
            <a:extLst>
              <a:ext uri="{FF2B5EF4-FFF2-40B4-BE49-F238E27FC236}">
                <a16:creationId xmlns:a16="http://schemas.microsoft.com/office/drawing/2014/main" id="{465A43B4-2009-93E5-8B06-D84E1D4B4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1150" y="2590800"/>
            <a:ext cx="5619750" cy="310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en-US" sz="2800"/>
              <a:t>Thermogenesis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8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800"/>
              <a:t>Steroid synthesis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8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800"/>
              <a:t>Apoptosis (programed cell death)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en-US" sz="2800"/>
          </a:p>
          <a:p>
            <a:pPr>
              <a:buFont typeface="Wingdings" panose="05000000000000000000" pitchFamily="2" charset="2"/>
              <a:buChar char="Ø"/>
            </a:pPr>
            <a:r>
              <a:rPr lang="en-US" altLang="en-US" sz="2800"/>
              <a:t>Mitochondrion and human diseases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1" name="Picture 1">
            <a:extLst>
              <a:ext uri="{FF2B5EF4-FFF2-40B4-BE49-F238E27FC236}">
                <a16:creationId xmlns:a16="http://schemas.microsoft.com/office/drawing/2014/main" id="{3EB799BA-D565-DD26-59CA-B232A704A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1600200"/>
            <a:ext cx="4086225" cy="426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2" name="Picture 2">
            <a:extLst>
              <a:ext uri="{FF2B5EF4-FFF2-40B4-BE49-F238E27FC236}">
                <a16:creationId xmlns:a16="http://schemas.microsoft.com/office/drawing/2014/main" id="{489FD9B5-4976-1851-0650-6BD5FFFC6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658938"/>
            <a:ext cx="2286000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5" name="Picture 2">
            <a:extLst>
              <a:ext uri="{FF2B5EF4-FFF2-40B4-BE49-F238E27FC236}">
                <a16:creationId xmlns:a16="http://schemas.microsoft.com/office/drawing/2014/main" id="{9808541E-9D19-25A2-34BD-10F4E55D3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1" t="7927" r="8621" b="2303"/>
          <a:stretch>
            <a:fillRect/>
          </a:stretch>
        </p:blipFill>
        <p:spPr bwMode="auto">
          <a:xfrm>
            <a:off x="5029200" y="1433513"/>
            <a:ext cx="3581400" cy="290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6" name="Picture 1">
            <a:extLst>
              <a:ext uri="{FF2B5EF4-FFF2-40B4-BE49-F238E27FC236}">
                <a16:creationId xmlns:a16="http://schemas.microsoft.com/office/drawing/2014/main" id="{B7424520-CBDC-CC39-4C72-39243601E4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36763"/>
            <a:ext cx="3124200" cy="278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87" name="Picture 3">
            <a:extLst>
              <a:ext uri="{FF2B5EF4-FFF2-40B4-BE49-F238E27FC236}">
                <a16:creationId xmlns:a16="http://schemas.microsoft.com/office/drawing/2014/main" id="{D96C0143-0A72-D9A7-541C-90920F7595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388" y="4292600"/>
            <a:ext cx="4314825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8" name="TextBox 5">
            <a:extLst>
              <a:ext uri="{FF2B5EF4-FFF2-40B4-BE49-F238E27FC236}">
                <a16:creationId xmlns:a16="http://schemas.microsoft.com/office/drawing/2014/main" id="{71EA1113-B6F0-E1CE-5353-9702A21F7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30480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Non-shivering thermogenesis in brown adipose tissue (enriched with mitochondrion)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9" name="Picture 2" descr="figure_19_36">
            <a:extLst>
              <a:ext uri="{FF2B5EF4-FFF2-40B4-BE49-F238E27FC236}">
                <a16:creationId xmlns:a16="http://schemas.microsoft.com/office/drawing/2014/main" id="{F63AF380-3C17-2DFD-95FB-3A682BDD3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98613"/>
            <a:ext cx="6551613" cy="448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0" name="TextBox 5">
            <a:extLst>
              <a:ext uri="{FF2B5EF4-FFF2-40B4-BE49-F238E27FC236}">
                <a16:creationId xmlns:a16="http://schemas.microsoft.com/office/drawing/2014/main" id="{2023B87E-64B1-D8B6-A3F0-4B520F2D7B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30480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UCP1 uncouples electron transfer and ATP synthesis to produce heat</a:t>
            </a:r>
          </a:p>
        </p:txBody>
      </p:sp>
      <p:sp>
        <p:nvSpPr>
          <p:cNvPr id="43011" name="TextBox 1">
            <a:extLst>
              <a:ext uri="{FF2B5EF4-FFF2-40B4-BE49-F238E27FC236}">
                <a16:creationId xmlns:a16="http://schemas.microsoft.com/office/drawing/2014/main" id="{0E704E7D-929C-6F18-C41A-2FA29FFD0A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5624513"/>
            <a:ext cx="55768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/>
              <a:t>UCP1: a trans-membrane proton “channel”</a:t>
            </a:r>
          </a:p>
          <a:p>
            <a:pPr eaLnBrk="0" hangingPunct="0"/>
            <a:r>
              <a:rPr lang="en-US" altLang="en-US"/>
              <a:t>Highly expressed in brown adipose tissues.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7" name="Picture 1">
            <a:extLst>
              <a:ext uri="{FF2B5EF4-FFF2-40B4-BE49-F238E27FC236}">
                <a16:creationId xmlns:a16="http://schemas.microsoft.com/office/drawing/2014/main" id="{71F83CF2-F3E2-5627-E6FC-7FF792184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14600"/>
            <a:ext cx="7924800" cy="284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58" name="TextBox 5">
            <a:extLst>
              <a:ext uri="{FF2B5EF4-FFF2-40B4-BE49-F238E27FC236}">
                <a16:creationId xmlns:a16="http://schemas.microsoft.com/office/drawing/2014/main" id="{B48F162C-1D65-FDE3-5565-1494476BF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30480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Steroid hormones are often produced from cholesterol, involving a hydroxylation reaction.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2237873-0938-CA9E-3114-E164887CBD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2286000"/>
            <a:ext cx="2743200" cy="1219200"/>
          </a:xfrm>
          <a:prstGeom prst="ellipse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DB95006-F02D-9498-73B4-401F12FA44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2630488"/>
            <a:ext cx="838200" cy="838200"/>
          </a:xfrm>
          <a:prstGeom prst="ellipse">
            <a:avLst/>
          </a:prstGeom>
          <a:solidFill>
            <a:srgbClr val="00B050">
              <a:alpha val="20000"/>
            </a:srgbClr>
          </a:solidFill>
          <a:ln w="25400">
            <a:solidFill>
              <a:srgbClr val="00B05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5" name="Picture 2" descr="figure_19_38">
            <a:extLst>
              <a:ext uri="{FF2B5EF4-FFF2-40B4-BE49-F238E27FC236}">
                <a16:creationId xmlns:a16="http://schemas.microsoft.com/office/drawing/2014/main" id="{5A06031D-34A7-DBCF-96DD-A44F37076C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223963"/>
            <a:ext cx="6078538" cy="2205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7106" name="Picture 2" descr="figure_19_37">
            <a:extLst>
              <a:ext uri="{FF2B5EF4-FFF2-40B4-BE49-F238E27FC236}">
                <a16:creationId xmlns:a16="http://schemas.microsoft.com/office/drawing/2014/main" id="{7BAFB2DC-DB40-4E1D-6B6A-686E03DF15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41700"/>
            <a:ext cx="4781550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TextBox 5">
            <a:extLst>
              <a:ext uri="{FF2B5EF4-FFF2-40B4-BE49-F238E27FC236}">
                <a16:creationId xmlns:a16="http://schemas.microsoft.com/office/drawing/2014/main" id="{E99F8732-87A0-1ABC-18C0-2C82E7E842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304800"/>
            <a:ext cx="9144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Hydroxylation via mitochondrial P-450</a:t>
            </a:r>
          </a:p>
        </p:txBody>
      </p:sp>
      <p:sp>
        <p:nvSpPr>
          <p:cNvPr id="47108" name="TextBox 1">
            <a:extLst>
              <a:ext uri="{FF2B5EF4-FFF2-40B4-BE49-F238E27FC236}">
                <a16:creationId xmlns:a16="http://schemas.microsoft.com/office/drawing/2014/main" id="{BF561289-B602-9426-E5F3-06A0B895D8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8800" y="5722938"/>
            <a:ext cx="2989263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Red: ER</a:t>
            </a:r>
          </a:p>
          <a:p>
            <a:pPr eaLnBrk="0" hangingPunct="0"/>
            <a:r>
              <a:rPr lang="en-US" altLang="zh-CN" b="1">
                <a:solidFill>
                  <a:srgbClr val="008B3A"/>
                </a:solidFill>
                <a:ea typeface="宋体" panose="02010600030101010101" pitchFamily="2" charset="-122"/>
              </a:rPr>
              <a:t>Green: Mitochondria</a:t>
            </a:r>
            <a:endParaRPr lang="zh-CN" altLang="en-US" b="1">
              <a:solidFill>
                <a:srgbClr val="008B3A"/>
              </a:solidFill>
              <a:ea typeface="宋体" panose="02010600030101010101" pitchFamily="2" charset="-122"/>
            </a:endParaRPr>
          </a:p>
        </p:txBody>
      </p:sp>
      <p:pic>
        <p:nvPicPr>
          <p:cNvPr id="47109" name="mito_fission.avi">
            <a:hlinkClick r:id="" action="ppaction://media"/>
            <a:extLst>
              <a:ext uri="{FF2B5EF4-FFF2-40B4-BE49-F238E27FC236}">
                <a16:creationId xmlns:a16="http://schemas.microsoft.com/office/drawing/2014/main" id="{B99681FC-3399-2416-BCFB-DF316DC45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38" b="16779"/>
          <a:stretch>
            <a:fillRect/>
          </a:stretch>
        </p:blipFill>
        <p:spPr bwMode="auto">
          <a:xfrm>
            <a:off x="5683250" y="3460750"/>
            <a:ext cx="2944813" cy="2262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TextBox 5">
            <a:extLst>
              <a:ext uri="{FF2B5EF4-FFF2-40B4-BE49-F238E27FC236}">
                <a16:creationId xmlns:a16="http://schemas.microsoft.com/office/drawing/2014/main" id="{B7ECAFCB-A4D8-28DF-D3CE-38AA325D61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Apoptosis, or programed cell death</a:t>
            </a:r>
          </a:p>
        </p:txBody>
      </p:sp>
      <p:sp>
        <p:nvSpPr>
          <p:cNvPr id="49154" name="矩形 2">
            <a:extLst>
              <a:ext uri="{FF2B5EF4-FFF2-40B4-BE49-F238E27FC236}">
                <a16:creationId xmlns:a16="http://schemas.microsoft.com/office/drawing/2014/main" id="{E23251C5-ACAD-7560-4702-4B73AABA5F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6135688"/>
            <a:ext cx="63246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>
                <a:ea typeface="宋体" panose="02010600030101010101" pitchFamily="2" charset="-122"/>
                <a:hlinkClick r:id="rId5"/>
              </a:rPr>
              <a:t>https://www.youtube.com/watch?v=rs1Je-8Y3Po</a:t>
            </a:r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2" name="Apoptosis.mp4">
            <a:hlinkClick r:id="" action="ppaction://media"/>
            <a:extLst>
              <a:ext uri="{FF2B5EF4-FFF2-40B4-BE49-F238E27FC236}">
                <a16:creationId xmlns:a16="http://schemas.microsoft.com/office/drawing/2014/main" id="{77050B39-75A5-CC57-EDF0-E8624A9E3CB6}"/>
              </a:ext>
            </a:extLst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94" y="1462541"/>
            <a:ext cx="6846812" cy="51351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233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1" name="Picture 2" descr="Figure 19-39 part 1">
            <a:extLst>
              <a:ext uri="{FF2B5EF4-FFF2-40B4-BE49-F238E27FC236}">
                <a16:creationId xmlns:a16="http://schemas.microsoft.com/office/drawing/2014/main" id="{2FEF05A7-095E-AA3D-27A5-F513C6E9BC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47638"/>
            <a:ext cx="4624388" cy="656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2" name="TextBox 1">
            <a:extLst>
              <a:ext uri="{FF2B5EF4-FFF2-40B4-BE49-F238E27FC236}">
                <a16:creationId xmlns:a16="http://schemas.microsoft.com/office/drawing/2014/main" id="{361EFBE2-39B6-6548-1BAA-C5B20F6B7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57200"/>
            <a:ext cx="381000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Cytochrome C release and activation of Apaf-1 initiates the intrinsic pathway of apoptosis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2" descr="figure_19_19">
            <a:extLst>
              <a:ext uri="{FF2B5EF4-FFF2-40B4-BE49-F238E27FC236}">
                <a16:creationId xmlns:a16="http://schemas.microsoft.com/office/drawing/2014/main" id="{B3AA630D-1AEA-2717-828E-37C1F3B92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949450"/>
            <a:ext cx="8531225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6" name="TextBox 2">
            <a:extLst>
              <a:ext uri="{FF2B5EF4-FFF2-40B4-BE49-F238E27FC236}">
                <a16:creationId xmlns:a16="http://schemas.microsoft.com/office/drawing/2014/main" id="{AE30C1EA-5886-6E52-6486-6A5E2FDA3A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3" y="228600"/>
            <a:ext cx="9144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The chemiosmotic model: ATP synthesis driven by the proton gradient across inner mitochondrial membrane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49" name="Picture 3" descr="Figure 19-39 part 2">
            <a:extLst>
              <a:ext uri="{FF2B5EF4-FFF2-40B4-BE49-F238E27FC236}">
                <a16:creationId xmlns:a16="http://schemas.microsoft.com/office/drawing/2014/main" id="{7ED07746-004E-FF7B-80F9-4C462BC73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7638"/>
            <a:ext cx="5114925" cy="656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0" name="TextBox 2">
            <a:extLst>
              <a:ext uri="{FF2B5EF4-FFF2-40B4-BE49-F238E27FC236}">
                <a16:creationId xmlns:a16="http://schemas.microsoft.com/office/drawing/2014/main" id="{F1C9E6E0-9A5D-D9AB-A83D-891B9B1B03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1600" y="457200"/>
            <a:ext cx="3810000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Activation of Caspase cascades propagates cell death signaling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ext Box 4">
            <a:extLst>
              <a:ext uri="{FF2B5EF4-FFF2-40B4-BE49-F238E27FC236}">
                <a16:creationId xmlns:a16="http://schemas.microsoft.com/office/drawing/2014/main" id="{039F3E9A-C405-CFB3-8BAE-845CD71BAA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404813"/>
            <a:ext cx="85693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lvl="1" algn="ctr">
              <a:buClr>
                <a:srgbClr val="990033"/>
              </a:buClr>
            </a:pPr>
            <a:r>
              <a:rPr lang="en-US" altLang="zh-CN" sz="3200" b="1">
                <a:ea typeface="宋体" panose="02010600030101010101" pitchFamily="2" charset="-122"/>
              </a:rPr>
              <a:t>Blood glucose level</a:t>
            </a:r>
          </a:p>
        </p:txBody>
      </p:sp>
      <p:pic>
        <p:nvPicPr>
          <p:cNvPr id="55298" name="Picture 2">
            <a:extLst>
              <a:ext uri="{FF2B5EF4-FFF2-40B4-BE49-F238E27FC236}">
                <a16:creationId xmlns:a16="http://schemas.microsoft.com/office/drawing/2014/main" id="{5EFB41DA-0599-42D7-7BFE-8F5872C65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67"/>
          <a:stretch>
            <a:fillRect/>
          </a:stretch>
        </p:blipFill>
        <p:spPr bwMode="auto">
          <a:xfrm>
            <a:off x="1187450" y="1773238"/>
            <a:ext cx="6391275" cy="4284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1" name="Picture 2" descr="figure_19_44">
            <a:extLst>
              <a:ext uri="{FF2B5EF4-FFF2-40B4-BE49-F238E27FC236}">
                <a16:creationId xmlns:a16="http://schemas.microsoft.com/office/drawing/2014/main" id="{460DC72F-ECD6-690E-7A25-616FAF86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9225"/>
            <a:ext cx="5911850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2" name="TextBox 1">
            <a:extLst>
              <a:ext uri="{FF2B5EF4-FFF2-40B4-BE49-F238E27FC236}">
                <a16:creationId xmlns:a16="http://schemas.microsoft.com/office/drawing/2014/main" id="{DB8D3CE4-1286-58DC-0D7C-E0EAF94F23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2600" y="149225"/>
            <a:ext cx="3429000" cy="255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Energy dependent control of insulin secretion from pancreatic beta cells</a:t>
            </a:r>
          </a:p>
        </p:txBody>
      </p:sp>
      <p:sp>
        <p:nvSpPr>
          <p:cNvPr id="56323" name="TextBox 2">
            <a:extLst>
              <a:ext uri="{FF2B5EF4-FFF2-40B4-BE49-F238E27FC236}">
                <a16:creationId xmlns:a16="http://schemas.microsoft.com/office/drawing/2014/main" id="{DAE1BF18-2B81-342A-70E5-D9669B8E4F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6800" y="4648200"/>
            <a:ext cx="41148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/>
              <a:t>Mutation of glucokinase leads to rare form of diabetes (MODY), as do defects in the mitochondrial respiration chain.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Picture 2" descr="figure_19_27a">
            <a:extLst>
              <a:ext uri="{FF2B5EF4-FFF2-40B4-BE49-F238E27FC236}">
                <a16:creationId xmlns:a16="http://schemas.microsoft.com/office/drawing/2014/main" id="{1727CE6C-7869-860B-97B6-399D4B720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0038"/>
            <a:ext cx="5378450" cy="655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4" name="Picture 2" descr="figure_19_27b">
            <a:extLst>
              <a:ext uri="{FF2B5EF4-FFF2-40B4-BE49-F238E27FC236}">
                <a16:creationId xmlns:a16="http://schemas.microsoft.com/office/drawing/2014/main" id="{2ACA004E-E9A1-65A3-7E9A-E312ED1128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2350" y="2286000"/>
            <a:ext cx="5605463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2" descr="figure_19_25d">
            <a:extLst>
              <a:ext uri="{FF2B5EF4-FFF2-40B4-BE49-F238E27FC236}">
                <a16:creationId xmlns:a16="http://schemas.microsoft.com/office/drawing/2014/main" id="{8070EDFD-AC0B-A120-C169-CE1480B2C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4267200"/>
            <a:ext cx="4010025" cy="241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rc 4">
            <a:extLst>
              <a:ext uri="{FF2B5EF4-FFF2-40B4-BE49-F238E27FC236}">
                <a16:creationId xmlns:a16="http://schemas.microsoft.com/office/drawing/2014/main" id="{7CF69795-3D85-A096-5F2A-E37FEE7B2135}"/>
              </a:ext>
            </a:extLst>
          </p:cNvPr>
          <p:cNvSpPr/>
          <p:nvPr/>
        </p:nvSpPr>
        <p:spPr bwMode="auto">
          <a:xfrm>
            <a:off x="5867400" y="4495800"/>
            <a:ext cx="2057400" cy="1920875"/>
          </a:xfrm>
          <a:prstGeom prst="arc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stealth" w="lg" len="lg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Times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4DD132-81F3-123B-3E81-6FE506438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67400" y="2743200"/>
            <a:ext cx="1022350" cy="533400"/>
          </a:xfrm>
          <a:prstGeom prst="rect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0" hangingPunct="0"/>
            <a:endParaRPr lang="en-US" altLang="en-US"/>
          </a:p>
        </p:txBody>
      </p:sp>
      <p:sp>
        <p:nvSpPr>
          <p:cNvPr id="8198" name="TextBox 2">
            <a:extLst>
              <a:ext uri="{FF2B5EF4-FFF2-40B4-BE49-F238E27FC236}">
                <a16:creationId xmlns:a16="http://schemas.microsoft.com/office/drawing/2014/main" id="{C83E405B-3F36-4F23-3706-F29ECD99BD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457200"/>
            <a:ext cx="38862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Experiments to visualize the rotation of the ATP synthase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TextBox 1">
            <a:extLst>
              <a:ext uri="{FF2B5EF4-FFF2-40B4-BE49-F238E27FC236}">
                <a16:creationId xmlns:a16="http://schemas.microsoft.com/office/drawing/2014/main" id="{31849F4C-6FD8-00A0-54BB-317AB8816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8750" y="533400"/>
            <a:ext cx="88852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3200" b="1"/>
              <a:t>How many protons are needed to produce 1 ATP?</a:t>
            </a:r>
          </a:p>
        </p:txBody>
      </p:sp>
      <p:pic>
        <p:nvPicPr>
          <p:cNvPr id="10242" name="Picture 2" descr="figure_19_29">
            <a:extLst>
              <a:ext uri="{FF2B5EF4-FFF2-40B4-BE49-F238E27FC236}">
                <a16:creationId xmlns:a16="http://schemas.microsoft.com/office/drawing/2014/main" id="{0ADE7DF7-A9E8-1323-EB1B-E2B3C322F5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524000"/>
            <a:ext cx="3614738" cy="5173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1">
            <a:extLst>
              <a:ext uri="{FF2B5EF4-FFF2-40B4-BE49-F238E27FC236}">
                <a16:creationId xmlns:a16="http://schemas.microsoft.com/office/drawing/2014/main" id="{DB1E51EB-F1D7-1D9B-49B3-30AEA7FC13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1858963"/>
            <a:ext cx="4508500" cy="415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eaLnBrk="0" hangingPunct="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A full circle of rotation =  3 ATP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A full circle = number (N) of subunits in the C ring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N = 10 – 14 (take 12 for average)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altLang="zh-CN">
              <a:ea typeface="宋体" panose="02010600030101010101" pitchFamily="2" charset="-122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Therefore, </a:t>
            </a:r>
            <a:r>
              <a:rPr lang="en-US" altLang="zh-CN" b="1">
                <a:ea typeface="宋体" panose="02010600030101010101" pitchFamily="2" charset="-122"/>
              </a:rPr>
              <a:t>~4 protons </a:t>
            </a:r>
            <a:r>
              <a:rPr lang="en-US" altLang="zh-CN">
                <a:ea typeface="宋体" panose="02010600030101010101" pitchFamily="2" charset="-122"/>
              </a:rPr>
              <a:t>are needed to produce</a:t>
            </a:r>
            <a:r>
              <a:rPr lang="en-US" altLang="zh-CN" b="1">
                <a:ea typeface="宋体" panose="02010600030101010101" pitchFamily="2" charset="-122"/>
              </a:rPr>
              <a:t> 1 ATP</a:t>
            </a:r>
          </a:p>
          <a:p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10244" name="TextBox 3">
            <a:extLst>
              <a:ext uri="{FF2B5EF4-FFF2-40B4-BE49-F238E27FC236}">
                <a16:creationId xmlns:a16="http://schemas.microsoft.com/office/drawing/2014/main" id="{3CC12E55-2EE1-827E-50AF-55605DE530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1879600"/>
            <a:ext cx="14239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/>
              <a:t>Bovine: 8</a:t>
            </a:r>
          </a:p>
        </p:txBody>
      </p:sp>
      <p:sp>
        <p:nvSpPr>
          <p:cNvPr id="10245" name="TextBox 5">
            <a:extLst>
              <a:ext uri="{FF2B5EF4-FFF2-40B4-BE49-F238E27FC236}">
                <a16:creationId xmlns:a16="http://schemas.microsoft.com/office/drawing/2014/main" id="{6B36E358-4B4F-9498-E930-826F7038E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0" y="3429000"/>
            <a:ext cx="13731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/>
              <a:t>Yeast: 10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TextBox 1">
            <a:extLst>
              <a:ext uri="{FF2B5EF4-FFF2-40B4-BE49-F238E27FC236}">
                <a16:creationId xmlns:a16="http://schemas.microsoft.com/office/drawing/2014/main" id="{4B71C3D8-26DB-AED1-A3B9-F55D4895A4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113" y="533400"/>
            <a:ext cx="7656512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3200" b="1"/>
              <a:t>How many ATP does one NADH generate?</a:t>
            </a:r>
          </a:p>
          <a:p>
            <a:pPr algn="ctr" eaLnBrk="0" hangingPunct="0"/>
            <a:r>
              <a:rPr lang="en-US" altLang="en-US" sz="3200" b="1"/>
              <a:t>What about one FADH</a:t>
            </a:r>
            <a:r>
              <a:rPr lang="en-US" altLang="en-US" sz="3200" b="1" baseline="-25000"/>
              <a:t>2</a:t>
            </a:r>
          </a:p>
        </p:txBody>
      </p:sp>
      <p:sp>
        <p:nvSpPr>
          <p:cNvPr id="12290" name="TextBox 1">
            <a:extLst>
              <a:ext uri="{FF2B5EF4-FFF2-40B4-BE49-F238E27FC236}">
                <a16:creationId xmlns:a16="http://schemas.microsoft.com/office/drawing/2014/main" id="{81191A33-19DF-F961-463D-508509D51E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188" y="6045200"/>
            <a:ext cx="77263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 eaLnBrk="0" hangingPunct="0"/>
            <a:r>
              <a:rPr lang="en-US" altLang="en-US" sz="3200" b="1">
                <a:solidFill>
                  <a:srgbClr val="FF0000"/>
                </a:solidFill>
              </a:rPr>
              <a:t>How many ATP does one glucose generate?</a:t>
            </a:r>
          </a:p>
        </p:txBody>
      </p:sp>
      <p:pic>
        <p:nvPicPr>
          <p:cNvPr id="12291" name="Picture 2" descr="figure_19_19">
            <a:extLst>
              <a:ext uri="{FF2B5EF4-FFF2-40B4-BE49-F238E27FC236}">
                <a16:creationId xmlns:a16="http://schemas.microsoft.com/office/drawing/2014/main" id="{CE9CA4F1-A57A-A63D-E86F-C095D76B7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20850"/>
            <a:ext cx="8531225" cy="437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Picture 2" descr="figure_19_30">
            <a:extLst>
              <a:ext uri="{FF2B5EF4-FFF2-40B4-BE49-F238E27FC236}">
                <a16:creationId xmlns:a16="http://schemas.microsoft.com/office/drawing/2014/main" id="{79A9CFA8-C222-B6D8-0498-93DA4748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17650"/>
            <a:ext cx="5740400" cy="534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38" name="TextBox 5">
            <a:extLst>
              <a:ext uri="{FF2B5EF4-FFF2-40B4-BE49-F238E27FC236}">
                <a16:creationId xmlns:a16="http://schemas.microsoft.com/office/drawing/2014/main" id="{79296FB4-1E67-9FC7-D040-46A348719A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The adenine nucleotide translocase and phosphate translocase transport ATP and Pi across IMM</a:t>
            </a:r>
          </a:p>
        </p:txBody>
      </p:sp>
      <p:sp>
        <p:nvSpPr>
          <p:cNvPr id="14339" name="TextBox 1">
            <a:extLst>
              <a:ext uri="{FF2B5EF4-FFF2-40B4-BE49-F238E27FC236}">
                <a16:creationId xmlns:a16="http://schemas.microsoft.com/office/drawing/2014/main" id="{01F41B53-D450-0FDB-6CC2-3B763FE1A3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40400" y="1905000"/>
            <a:ext cx="3403600" cy="378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en-US" b="1"/>
              <a:t>Proton concentration favors transport of ATP</a:t>
            </a:r>
            <a:r>
              <a:rPr lang="en-US" altLang="en-US" b="1" baseline="30000"/>
              <a:t>4-</a:t>
            </a:r>
            <a:r>
              <a:rPr lang="en-US" altLang="en-US" b="1"/>
              <a:t> to the IMS (positively charged)</a:t>
            </a:r>
          </a:p>
          <a:p>
            <a:pPr eaLnBrk="0" hangingPunct="0"/>
            <a:endParaRPr lang="en-US" altLang="en-US" b="1"/>
          </a:p>
          <a:p>
            <a:pPr eaLnBrk="0" hangingPunct="0"/>
            <a:endParaRPr lang="en-US" altLang="en-US" b="1"/>
          </a:p>
          <a:p>
            <a:pPr eaLnBrk="0" hangingPunct="0"/>
            <a:r>
              <a:rPr lang="en-US" altLang="en-US" b="1"/>
              <a:t>Pi transport into the matrix consumes some potential force from the proton gradient.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Picture 2" descr="figure_16_01">
            <a:extLst>
              <a:ext uri="{FF2B5EF4-FFF2-40B4-BE49-F238E27FC236}">
                <a16:creationId xmlns:a16="http://schemas.microsoft.com/office/drawing/2014/main" id="{0A42F2DA-5637-A257-E878-416713953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188913"/>
            <a:ext cx="3443287" cy="6557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6" name="TextBox 1">
            <a:extLst>
              <a:ext uri="{FF2B5EF4-FFF2-40B4-BE49-F238E27FC236}">
                <a16:creationId xmlns:a16="http://schemas.microsoft.com/office/drawing/2014/main" id="{17B82CF9-BAC8-253C-C3C9-BD7F930716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258763"/>
            <a:ext cx="51816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>
                <a:solidFill>
                  <a:srgbClr val="FF0000"/>
                </a:solidFill>
              </a:rPr>
              <a:t>How many ATP does one glucose generate in aerobic conditions?</a:t>
            </a:r>
          </a:p>
        </p:txBody>
      </p:sp>
      <p:pic>
        <p:nvPicPr>
          <p:cNvPr id="16387" name="Picture 2" descr="figure_19_02a">
            <a:extLst>
              <a:ext uri="{FF2B5EF4-FFF2-40B4-BE49-F238E27FC236}">
                <a16:creationId xmlns:a16="http://schemas.microsoft.com/office/drawing/2014/main" id="{1FBB38B0-9E18-26E1-4F98-1A071B4EC7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2098675"/>
            <a:ext cx="2636837" cy="464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1">
            <a:extLst>
              <a:ext uri="{FF2B5EF4-FFF2-40B4-BE49-F238E27FC236}">
                <a16:creationId xmlns:a16="http://schemas.microsoft.com/office/drawing/2014/main" id="{84EFAF4D-B9E6-9F44-8C44-C3EFB5AA91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8988" y="2438400"/>
            <a:ext cx="2133600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b="1">
                <a:ea typeface="宋体" panose="02010600030101010101" pitchFamily="2" charset="-122"/>
              </a:rPr>
              <a:t>Cytosol</a:t>
            </a:r>
          </a:p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   Glycolysis</a:t>
            </a:r>
          </a:p>
          <a:p>
            <a:pPr eaLnBrk="0" hangingPunct="0"/>
            <a:endParaRPr lang="en-US" altLang="zh-CN" b="1">
              <a:ea typeface="宋体" panose="02010600030101010101" pitchFamily="2" charset="-122"/>
            </a:endParaRPr>
          </a:p>
          <a:p>
            <a:pPr eaLnBrk="0" hangingPunct="0"/>
            <a:endParaRPr lang="en-US" altLang="zh-CN" b="1"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>
                <a:ea typeface="宋体" panose="02010600030101010101" pitchFamily="2" charset="-122"/>
              </a:rPr>
              <a:t>Mito Matrix</a:t>
            </a:r>
          </a:p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   TCA</a:t>
            </a:r>
          </a:p>
          <a:p>
            <a:pPr eaLnBrk="0" hangingPunct="0"/>
            <a:r>
              <a:rPr lang="en-US" altLang="zh-CN">
                <a:ea typeface="宋体" panose="02010600030101010101" pitchFamily="2" charset="-122"/>
              </a:rPr>
              <a:t>   Respiration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2" descr="figure_16_14">
            <a:extLst>
              <a:ext uri="{FF2B5EF4-FFF2-40B4-BE49-F238E27FC236}">
                <a16:creationId xmlns:a16="http://schemas.microsoft.com/office/drawing/2014/main" id="{11C503C6-B7B4-9C5E-C427-6758017F7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514600"/>
            <a:ext cx="4492625" cy="409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4" name="TextBox 3">
            <a:extLst>
              <a:ext uri="{FF2B5EF4-FFF2-40B4-BE49-F238E27FC236}">
                <a16:creationId xmlns:a16="http://schemas.microsoft.com/office/drawing/2014/main" id="{76218997-BC94-C3F3-A883-448469E475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36750" y="1600200"/>
            <a:ext cx="13811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altLang="en-US" b="1"/>
              <a:t>Pyruvate</a:t>
            </a:r>
          </a:p>
        </p:txBody>
      </p:sp>
      <p:cxnSp>
        <p:nvCxnSpPr>
          <p:cNvPr id="18435" name="Straight Arrow Connector 5">
            <a:extLst>
              <a:ext uri="{FF2B5EF4-FFF2-40B4-BE49-F238E27FC236}">
                <a16:creationId xmlns:a16="http://schemas.microsoft.com/office/drawing/2014/main" id="{5D3F33AD-275D-E183-61D8-4AD66353AED0}"/>
              </a:ext>
            </a:extLst>
          </p:cNvPr>
          <p:cNvCxnSpPr>
            <a:cxnSpLocks noChangeShapeType="1"/>
            <a:stCxn id="18434" idx="2"/>
            <a:endCxn id="18433" idx="0"/>
          </p:cNvCxnSpPr>
          <p:nvPr/>
        </p:nvCxnSpPr>
        <p:spPr bwMode="auto">
          <a:xfrm>
            <a:off x="2627313" y="2062163"/>
            <a:ext cx="0" cy="452437"/>
          </a:xfrm>
          <a:prstGeom prst="straightConnector1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" name="Arc 6">
            <a:extLst>
              <a:ext uri="{FF2B5EF4-FFF2-40B4-BE49-F238E27FC236}">
                <a16:creationId xmlns:a16="http://schemas.microsoft.com/office/drawing/2014/main" id="{31E230BF-7806-1AAA-3E1D-FE60F0A88D7E}"/>
              </a:ext>
            </a:extLst>
          </p:cNvPr>
          <p:cNvSpPr/>
          <p:nvPr/>
        </p:nvSpPr>
        <p:spPr bwMode="auto">
          <a:xfrm rot="10800000">
            <a:off x="2632075" y="1828800"/>
            <a:ext cx="685800" cy="604838"/>
          </a:xfrm>
          <a:prstGeom prst="arc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eaLnBrk="0" hangingPunct="0">
              <a:defRPr/>
            </a:pPr>
            <a:endParaRPr lang="en-US">
              <a:latin typeface="Times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B19B4B-FC3E-7367-FB2A-A9BEC5903F5C}"/>
              </a:ext>
            </a:extLst>
          </p:cNvPr>
          <p:cNvSpPr/>
          <p:nvPr/>
        </p:nvSpPr>
        <p:spPr bwMode="auto">
          <a:xfrm>
            <a:off x="3035300" y="2243138"/>
            <a:ext cx="762000" cy="381000"/>
          </a:xfrm>
          <a:prstGeom prst="ellipse">
            <a:avLst/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1400" b="1" dirty="0">
                <a:latin typeface="+mn-lt"/>
              </a:rPr>
              <a:t>NADH</a:t>
            </a:r>
          </a:p>
        </p:txBody>
      </p:sp>
      <p:sp>
        <p:nvSpPr>
          <p:cNvPr id="18438" name="TextBox 1">
            <a:extLst>
              <a:ext uri="{FF2B5EF4-FFF2-40B4-BE49-F238E27FC236}">
                <a16:creationId xmlns:a16="http://schemas.microsoft.com/office/drawing/2014/main" id="{550AC973-EAED-6FE9-828A-D35AEC140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3688"/>
            <a:ext cx="9144000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lang="en-US" altLang="en-US" sz="3200" b="1"/>
              <a:t>Pyruvate dehydrogenation and Acetyl-CoA oxidation in mitochondrion matrix</a:t>
            </a:r>
          </a:p>
        </p:txBody>
      </p:sp>
      <p:sp>
        <p:nvSpPr>
          <p:cNvPr id="18439" name="TextBox 9">
            <a:extLst>
              <a:ext uri="{FF2B5EF4-FFF2-40B4-BE49-F238E27FC236}">
                <a16:creationId xmlns:a16="http://schemas.microsoft.com/office/drawing/2014/main" id="{460C6BD9-F936-10A5-3B40-B7C578E4F6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24450" y="1876425"/>
            <a:ext cx="386715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en-US" altLang="zh-CN" b="1">
                <a:ea typeface="宋体" panose="02010600030101010101" pitchFamily="2" charset="-122"/>
              </a:rPr>
              <a:t>Pyruvate dehydrogenation</a:t>
            </a:r>
          </a:p>
          <a:p>
            <a:pPr eaLnBrk="0" hangingPunct="0"/>
            <a:endParaRPr lang="en-US" altLang="zh-CN" b="1">
              <a:ea typeface="宋体" panose="02010600030101010101" pitchFamily="2" charset="-122"/>
            </a:endParaRP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1 NADH = 2.5 ATP</a:t>
            </a:r>
          </a:p>
          <a:p>
            <a:pPr eaLnBrk="0" hangingPunct="0"/>
            <a:endParaRPr lang="en-US" altLang="zh-CN"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>
                <a:ea typeface="宋体" panose="02010600030101010101" pitchFamily="2" charset="-122"/>
              </a:rPr>
              <a:t>Acetyl-CoA oxidation</a:t>
            </a:r>
          </a:p>
          <a:p>
            <a:pPr eaLnBrk="0" hangingPunct="0"/>
            <a:endParaRPr lang="en-US" altLang="zh-CN" b="1">
              <a:ea typeface="宋体" panose="02010600030101010101" pitchFamily="2" charset="-122"/>
            </a:endParaRP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3 NADH = 7.5 ATP</a:t>
            </a: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1 FADH</a:t>
            </a:r>
            <a:r>
              <a:rPr lang="en-US" altLang="zh-CN" baseline="-25000">
                <a:ea typeface="宋体" panose="02010600030101010101" pitchFamily="2" charset="-122"/>
              </a:rPr>
              <a:t>2</a:t>
            </a:r>
            <a:r>
              <a:rPr lang="en-US" altLang="zh-CN">
                <a:ea typeface="宋体" panose="02010600030101010101" pitchFamily="2" charset="-122"/>
              </a:rPr>
              <a:t> = 1.5 ATP</a:t>
            </a:r>
          </a:p>
          <a:p>
            <a:pPr eaLnBrk="0" hangingPunct="0">
              <a:buFont typeface="Wingdings" panose="05000000000000000000" pitchFamily="2" charset="2"/>
              <a:buChar char="Ø"/>
            </a:pPr>
            <a:r>
              <a:rPr lang="en-US" altLang="zh-CN">
                <a:ea typeface="宋体" panose="02010600030101010101" pitchFamily="2" charset="-122"/>
              </a:rPr>
              <a:t>1 GTP = 1 ATP</a:t>
            </a:r>
          </a:p>
          <a:p>
            <a:pPr eaLnBrk="0" hangingPunct="0"/>
            <a:endParaRPr lang="en-US" altLang="zh-CN">
              <a:ea typeface="宋体" panose="02010600030101010101" pitchFamily="2" charset="-122"/>
            </a:endParaRPr>
          </a:p>
          <a:p>
            <a:pPr eaLnBrk="0" hangingPunct="0"/>
            <a:r>
              <a:rPr lang="en-US" altLang="zh-CN" b="1">
                <a:ea typeface="宋体" panose="02010600030101010101" pitchFamily="2" charset="-122"/>
              </a:rPr>
              <a:t>Two pyruvates produced from one glucose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Presentation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666</Words>
  <Application>Microsoft Office PowerPoint</Application>
  <PresentationFormat>全屏显示(4:3)</PresentationFormat>
  <Paragraphs>147</Paragraphs>
  <Slides>32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Times</vt:lpstr>
      <vt:lpstr>Times New Roman</vt:lpstr>
      <vt:lpstr>微软雅黑</vt:lpstr>
      <vt:lpstr>Arial Unicode MS</vt:lpstr>
      <vt:lpstr>Blank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Sumanas, Inc.</Manager>
  <Company>W. H. Freeman &amp;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Lehninger Principles of Biochemistry</dc:title>
  <dc:subject/>
  <dc:creator>Nelson and Cox</dc:creator>
  <cp:keywords/>
  <dc:description/>
  <cp:lastModifiedBy>Xiao-Wei Xiao-Wei</cp:lastModifiedBy>
  <cp:revision>183</cp:revision>
  <dcterms:created xsi:type="dcterms:W3CDTF">2002-12-24T01:08:46Z</dcterms:created>
  <dcterms:modified xsi:type="dcterms:W3CDTF">2023-05-15T12:40:15Z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1033-11.2.0.9281</vt:lpwstr>
  </property>
</Properties>
</file>